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drawings/drawing4.xml" ContentType="application/vnd.openxmlformats-officedocument.drawingml.chartshape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rawings/drawing2.xml" ContentType="application/vnd.openxmlformats-officedocument.drawingml.chartshape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theme/themeOverride3.xml" ContentType="application/vnd.openxmlformats-officedocument.themeOverrid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drawings/drawing5.xml" ContentType="application/vnd.openxmlformats-officedocument.drawingml.chartshapes+xml"/>
  <Override PartName="/ppt/drawings/drawing6.xml" ContentType="application/vnd.openxmlformats-officedocument.drawingml.chartshape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drawings/drawing3.xml" ContentType="application/vnd.openxmlformats-officedocument.drawingml.chartshapes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rawings/drawing1.xml" ContentType="application/vnd.openxmlformats-officedocument.drawingml.chartshap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0" r:id="rId1"/>
  </p:sldMasterIdLst>
  <p:notesMasterIdLst>
    <p:notesMasterId r:id="rId12"/>
  </p:notesMasterIdLst>
  <p:sldIdLst>
    <p:sldId id="581" r:id="rId2"/>
    <p:sldId id="498" r:id="rId3"/>
    <p:sldId id="575" r:id="rId4"/>
    <p:sldId id="579" r:id="rId5"/>
    <p:sldId id="576" r:id="rId6"/>
    <p:sldId id="500" r:id="rId7"/>
    <p:sldId id="577" r:id="rId8"/>
    <p:sldId id="578" r:id="rId9"/>
    <p:sldId id="582" r:id="rId10"/>
    <p:sldId id="505" r:id="rId11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ＭＳ Ｐゴシック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ＭＳ Ｐゴシック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ＭＳ Ｐゴシック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ＭＳ Ｐゴシック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09271"/>
    <a:srgbClr val="D9CEBE"/>
    <a:srgbClr val="CEC0AE"/>
    <a:srgbClr val="B7A38D"/>
    <a:srgbClr val="A98865"/>
    <a:srgbClr val="AE8F6D"/>
    <a:srgbClr val="B99875"/>
    <a:srgbClr val="FF004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080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971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oleObject" Target="file:///C:\Documents%20and%20Settings\dehartpa\Desktop\WVU%20SI\Template%20for%20Background%20of%20Tidbit.xlsx" TargetMode="Externa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oleObject" Target="file:///C:\Documents%20and%20Settings\dehartpa\Desktop\WVU%20SI\Template%20for%20Background%20of%20Tidbit.xlsx" TargetMode="Externa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oleObject" Target="file:///C:\Documents%20and%20Settings\dehartpa\Desktop\WVU%20SI\Template%20for%20Background%20of%20Tidbit.xlsx" TargetMode="Externa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4.xml"/><Relationship Id="rId2" Type="http://schemas.openxmlformats.org/officeDocument/2006/relationships/oleObject" Target="file:///C:\Documents%20and%20Settings\dehartpa\Desktop\WVU%20SI\Template%20for%20Background%20of%20Tidbit.xlsx" TargetMode="External"/><Relationship Id="rId1" Type="http://schemas.openxmlformats.org/officeDocument/2006/relationships/themeOverride" Target="../theme/themeOverride1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5.xml"/><Relationship Id="rId2" Type="http://schemas.openxmlformats.org/officeDocument/2006/relationships/oleObject" Target="file:///C:\Documents%20and%20Settings\dehartpa\Desktop\WVU%20SI\Template%20for%20Background%20of%20Tidbit.xlsx" TargetMode="External"/><Relationship Id="rId1" Type="http://schemas.openxmlformats.org/officeDocument/2006/relationships/themeOverride" Target="../theme/themeOverride2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6.xml"/><Relationship Id="rId2" Type="http://schemas.openxmlformats.org/officeDocument/2006/relationships/oleObject" Target="file:///C:\Documents%20and%20Settings\dehartpa\Desktop\WVU%20SI\Template%20for%20Background%20of%20Tidbit.xlsx" TargetMode="External"/><Relationship Id="rId1" Type="http://schemas.openxmlformats.org/officeDocument/2006/relationships/themeOverride" Target="../theme/themeOverrid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chart>
    <c:plotArea>
      <c:layout/>
      <c:barChart>
        <c:barDir val="col"/>
        <c:grouping val="clustered"/>
        <c:ser>
          <c:idx val="1"/>
          <c:order val="0"/>
          <c:spPr>
            <a:ln>
              <a:noFill/>
            </a:ln>
          </c:spPr>
          <c:cat>
            <c:numRef>
              <c:f>Sheet1!$H$3:$H$43</c:f>
              <c:numCache>
                <c:formatCode>General</c:formatCode>
                <c:ptCount val="41"/>
                <c:pt idx="0">
                  <c:v>6</c:v>
                </c:pt>
                <c:pt idx="1">
                  <c:v>6.2</c:v>
                </c:pt>
                <c:pt idx="2">
                  <c:v>6.4</c:v>
                </c:pt>
                <c:pt idx="3">
                  <c:v>6.6</c:v>
                </c:pt>
                <c:pt idx="4">
                  <c:v>6.8</c:v>
                </c:pt>
                <c:pt idx="5">
                  <c:v>7</c:v>
                </c:pt>
                <c:pt idx="6">
                  <c:v>7.2</c:v>
                </c:pt>
                <c:pt idx="7">
                  <c:v>7.4</c:v>
                </c:pt>
                <c:pt idx="8">
                  <c:v>7.6</c:v>
                </c:pt>
                <c:pt idx="9">
                  <c:v>7.8</c:v>
                </c:pt>
                <c:pt idx="10">
                  <c:v>8</c:v>
                </c:pt>
                <c:pt idx="11">
                  <c:v>8.2000000000000011</c:v>
                </c:pt>
                <c:pt idx="12">
                  <c:v>8.4</c:v>
                </c:pt>
                <c:pt idx="13">
                  <c:v>8.6</c:v>
                </c:pt>
                <c:pt idx="14">
                  <c:v>8.8000000000000007</c:v>
                </c:pt>
                <c:pt idx="15">
                  <c:v>9</c:v>
                </c:pt>
                <c:pt idx="16">
                  <c:v>9.2000000000000011</c:v>
                </c:pt>
                <c:pt idx="17">
                  <c:v>9.4</c:v>
                </c:pt>
                <c:pt idx="18">
                  <c:v>9.6</c:v>
                </c:pt>
                <c:pt idx="19">
                  <c:v>9.8000000000000007</c:v>
                </c:pt>
                <c:pt idx="20">
                  <c:v>10</c:v>
                </c:pt>
                <c:pt idx="21">
                  <c:v>10.199999999999999</c:v>
                </c:pt>
                <c:pt idx="22">
                  <c:v>10.4</c:v>
                </c:pt>
                <c:pt idx="23">
                  <c:v>10.6</c:v>
                </c:pt>
                <c:pt idx="24">
                  <c:v>10.8</c:v>
                </c:pt>
                <c:pt idx="25">
                  <c:v>11</c:v>
                </c:pt>
                <c:pt idx="26">
                  <c:v>11.2</c:v>
                </c:pt>
                <c:pt idx="27">
                  <c:v>11.4</c:v>
                </c:pt>
                <c:pt idx="28">
                  <c:v>11.6</c:v>
                </c:pt>
                <c:pt idx="29">
                  <c:v>11.8</c:v>
                </c:pt>
                <c:pt idx="30">
                  <c:v>12</c:v>
                </c:pt>
                <c:pt idx="31">
                  <c:v>12.2</c:v>
                </c:pt>
                <c:pt idx="32">
                  <c:v>12.4</c:v>
                </c:pt>
                <c:pt idx="33">
                  <c:v>12.6</c:v>
                </c:pt>
                <c:pt idx="34">
                  <c:v>12.8</c:v>
                </c:pt>
                <c:pt idx="35">
                  <c:v>13</c:v>
                </c:pt>
                <c:pt idx="36">
                  <c:v>13.2</c:v>
                </c:pt>
                <c:pt idx="37">
                  <c:v>13.4</c:v>
                </c:pt>
                <c:pt idx="38">
                  <c:v>13.6</c:v>
                </c:pt>
                <c:pt idx="39">
                  <c:v>13.8</c:v>
                </c:pt>
                <c:pt idx="40">
                  <c:v>14</c:v>
                </c:pt>
              </c:numCache>
            </c:numRef>
          </c:cat>
          <c:val>
            <c:numRef>
              <c:f>Sheet1!$G$3:$G$43</c:f>
              <c:numCache>
                <c:formatCode>General</c:formatCode>
                <c:ptCount val="41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1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2</c:v>
                </c:pt>
                <c:pt idx="9">
                  <c:v>0</c:v>
                </c:pt>
                <c:pt idx="10">
                  <c:v>1</c:v>
                </c:pt>
                <c:pt idx="11">
                  <c:v>1</c:v>
                </c:pt>
                <c:pt idx="12">
                  <c:v>3</c:v>
                </c:pt>
                <c:pt idx="13">
                  <c:v>1</c:v>
                </c:pt>
                <c:pt idx="14">
                  <c:v>4</c:v>
                </c:pt>
                <c:pt idx="15">
                  <c:v>5</c:v>
                </c:pt>
                <c:pt idx="16">
                  <c:v>5</c:v>
                </c:pt>
                <c:pt idx="17">
                  <c:v>7</c:v>
                </c:pt>
                <c:pt idx="18">
                  <c:v>5</c:v>
                </c:pt>
                <c:pt idx="19">
                  <c:v>2</c:v>
                </c:pt>
                <c:pt idx="20">
                  <c:v>12</c:v>
                </c:pt>
                <c:pt idx="21">
                  <c:v>10</c:v>
                </c:pt>
                <c:pt idx="22">
                  <c:v>9</c:v>
                </c:pt>
                <c:pt idx="23">
                  <c:v>5</c:v>
                </c:pt>
                <c:pt idx="24">
                  <c:v>6</c:v>
                </c:pt>
                <c:pt idx="25">
                  <c:v>2</c:v>
                </c:pt>
                <c:pt idx="26">
                  <c:v>4</c:v>
                </c:pt>
                <c:pt idx="27">
                  <c:v>3</c:v>
                </c:pt>
                <c:pt idx="28">
                  <c:v>0</c:v>
                </c:pt>
                <c:pt idx="29">
                  <c:v>0</c:v>
                </c:pt>
                <c:pt idx="30">
                  <c:v>0</c:v>
                </c:pt>
                <c:pt idx="31">
                  <c:v>0</c:v>
                </c:pt>
                <c:pt idx="32">
                  <c:v>0</c:v>
                </c:pt>
                <c:pt idx="33">
                  <c:v>0</c:v>
                </c:pt>
                <c:pt idx="34">
                  <c:v>0</c:v>
                </c:pt>
                <c:pt idx="35">
                  <c:v>0</c:v>
                </c:pt>
                <c:pt idx="36">
                  <c:v>0</c:v>
                </c:pt>
                <c:pt idx="37">
                  <c:v>0</c:v>
                </c:pt>
                <c:pt idx="38">
                  <c:v>0</c:v>
                </c:pt>
                <c:pt idx="39">
                  <c:v>0</c:v>
                </c:pt>
                <c:pt idx="40">
                  <c:v>0</c:v>
                </c:pt>
              </c:numCache>
            </c:numRef>
          </c:val>
        </c:ser>
        <c:dLbls/>
        <c:gapWidth val="0"/>
        <c:overlap val="96"/>
        <c:axId val="97057408"/>
        <c:axId val="97248000"/>
      </c:barChart>
      <c:catAx>
        <c:axId val="97057408"/>
        <c:scaling>
          <c:orientation val="minMax"/>
        </c:scaling>
        <c:axPos val="b"/>
        <c:title>
          <c:tx>
            <c:rich>
              <a:bodyPr/>
              <a:lstStyle/>
              <a:p>
                <a:pPr>
                  <a:defRPr sz="1200"/>
                </a:pPr>
                <a:r>
                  <a:rPr lang="en-US" sz="1200" dirty="0"/>
                  <a:t>Mean</a:t>
                </a:r>
                <a:r>
                  <a:rPr lang="en-US" sz="1200" baseline="0" dirty="0"/>
                  <a:t> Beak Depth (mm)</a:t>
                </a:r>
                <a:endParaRPr lang="en-US" sz="1200" dirty="0"/>
              </a:p>
            </c:rich>
          </c:tx>
          <c:layout/>
        </c:title>
        <c:numFmt formatCode="General" sourceLinked="1"/>
        <c:tickLblPos val="nextTo"/>
        <c:txPr>
          <a:bodyPr/>
          <a:lstStyle/>
          <a:p>
            <a:pPr>
              <a:defRPr b="1"/>
            </a:pPr>
            <a:endParaRPr lang="en-US"/>
          </a:p>
        </c:txPr>
        <c:crossAx val="97248000"/>
        <c:crosses val="autoZero"/>
        <c:auto val="1"/>
        <c:lblAlgn val="ctr"/>
        <c:lblOffset val="100"/>
        <c:tickLblSkip val="5"/>
        <c:tickMarkSkip val="5"/>
      </c:catAx>
      <c:valAx>
        <c:axId val="97248000"/>
        <c:scaling>
          <c:orientation val="minMax"/>
          <c:max val="12"/>
        </c:scaling>
        <c:axPos val="l"/>
        <c:title>
          <c:tx>
            <c:rich>
              <a:bodyPr rot="-5400000" vert="horz"/>
              <a:lstStyle/>
              <a:p>
                <a:pPr>
                  <a:defRPr sz="1200"/>
                </a:pPr>
                <a:r>
                  <a:rPr lang="en-US" sz="1200" dirty="0"/>
                  <a:t>Number</a:t>
                </a:r>
                <a:r>
                  <a:rPr lang="en-US" sz="1200" baseline="0" dirty="0"/>
                  <a:t> of Finches</a:t>
                </a:r>
                <a:endParaRPr lang="en-US" sz="1200" dirty="0"/>
              </a:p>
            </c:rich>
          </c:tx>
          <c:layout/>
        </c:title>
        <c:numFmt formatCode="General" sourceLinked="1"/>
        <c:tickLblPos val="nextTo"/>
        <c:txPr>
          <a:bodyPr/>
          <a:lstStyle/>
          <a:p>
            <a:pPr>
              <a:defRPr b="1"/>
            </a:pPr>
            <a:endParaRPr lang="en-US"/>
          </a:p>
        </c:txPr>
        <c:crossAx val="97057408"/>
        <c:crossesAt val="1"/>
        <c:crossBetween val="between"/>
        <c:majorUnit val="4"/>
      </c:valAx>
    </c:plotArea>
    <c:plotVisOnly val="1"/>
    <c:dispBlanksAs val="gap"/>
  </c:chart>
  <c:spPr>
    <a:solidFill>
      <a:schemeClr val="accent1"/>
    </a:solidFill>
    <a:ln>
      <a:solidFill>
        <a:prstClr val="black"/>
      </a:solidFill>
    </a:ln>
  </c:spPr>
  <c:externalData r:id="rId1"/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chart>
    <c:plotArea>
      <c:layout/>
      <c:barChart>
        <c:barDir val="col"/>
        <c:grouping val="clustered"/>
        <c:ser>
          <c:idx val="1"/>
          <c:order val="0"/>
          <c:spPr>
            <a:ln>
              <a:noFill/>
            </a:ln>
          </c:spPr>
          <c:cat>
            <c:numRef>
              <c:f>Sheet1!$H$3:$H$43</c:f>
              <c:numCache>
                <c:formatCode>General</c:formatCode>
                <c:ptCount val="41"/>
                <c:pt idx="0">
                  <c:v>6</c:v>
                </c:pt>
                <c:pt idx="1">
                  <c:v>6.2</c:v>
                </c:pt>
                <c:pt idx="2">
                  <c:v>6.4</c:v>
                </c:pt>
                <c:pt idx="3">
                  <c:v>6.6</c:v>
                </c:pt>
                <c:pt idx="4">
                  <c:v>6.8</c:v>
                </c:pt>
                <c:pt idx="5">
                  <c:v>7</c:v>
                </c:pt>
                <c:pt idx="6">
                  <c:v>7.2</c:v>
                </c:pt>
                <c:pt idx="7">
                  <c:v>7.4</c:v>
                </c:pt>
                <c:pt idx="8">
                  <c:v>7.6</c:v>
                </c:pt>
                <c:pt idx="9">
                  <c:v>7.8</c:v>
                </c:pt>
                <c:pt idx="10">
                  <c:v>8</c:v>
                </c:pt>
                <c:pt idx="11">
                  <c:v>8.2000000000000011</c:v>
                </c:pt>
                <c:pt idx="12">
                  <c:v>8.4</c:v>
                </c:pt>
                <c:pt idx="13">
                  <c:v>8.6</c:v>
                </c:pt>
                <c:pt idx="14">
                  <c:v>8.8000000000000007</c:v>
                </c:pt>
                <c:pt idx="15">
                  <c:v>9</c:v>
                </c:pt>
                <c:pt idx="16">
                  <c:v>9.2000000000000011</c:v>
                </c:pt>
                <c:pt idx="17">
                  <c:v>9.4</c:v>
                </c:pt>
                <c:pt idx="18">
                  <c:v>9.6</c:v>
                </c:pt>
                <c:pt idx="19">
                  <c:v>9.8000000000000007</c:v>
                </c:pt>
                <c:pt idx="20">
                  <c:v>10</c:v>
                </c:pt>
                <c:pt idx="21">
                  <c:v>10.199999999999999</c:v>
                </c:pt>
                <c:pt idx="22">
                  <c:v>10.4</c:v>
                </c:pt>
                <c:pt idx="23">
                  <c:v>10.6</c:v>
                </c:pt>
                <c:pt idx="24">
                  <c:v>10.8</c:v>
                </c:pt>
                <c:pt idx="25">
                  <c:v>11</c:v>
                </c:pt>
                <c:pt idx="26">
                  <c:v>11.2</c:v>
                </c:pt>
                <c:pt idx="27">
                  <c:v>11.4</c:v>
                </c:pt>
                <c:pt idx="28">
                  <c:v>11.6</c:v>
                </c:pt>
                <c:pt idx="29">
                  <c:v>11.8</c:v>
                </c:pt>
                <c:pt idx="30">
                  <c:v>12</c:v>
                </c:pt>
                <c:pt idx="31">
                  <c:v>12.2</c:v>
                </c:pt>
                <c:pt idx="32">
                  <c:v>12.4</c:v>
                </c:pt>
                <c:pt idx="33">
                  <c:v>12.6</c:v>
                </c:pt>
                <c:pt idx="34">
                  <c:v>12.8</c:v>
                </c:pt>
                <c:pt idx="35">
                  <c:v>13</c:v>
                </c:pt>
                <c:pt idx="36">
                  <c:v>13.2</c:v>
                </c:pt>
                <c:pt idx="37">
                  <c:v>13.4</c:v>
                </c:pt>
                <c:pt idx="38">
                  <c:v>13.6</c:v>
                </c:pt>
                <c:pt idx="39">
                  <c:v>13.8</c:v>
                </c:pt>
                <c:pt idx="40">
                  <c:v>14</c:v>
                </c:pt>
              </c:numCache>
            </c:numRef>
          </c:cat>
          <c:val>
            <c:numRef>
              <c:f>Sheet1!$D$3:$D$43</c:f>
              <c:numCache>
                <c:formatCode>General</c:formatCode>
                <c:ptCount val="41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4</c:v>
                </c:pt>
                <c:pt idx="4">
                  <c:v>3</c:v>
                </c:pt>
                <c:pt idx="5">
                  <c:v>2</c:v>
                </c:pt>
                <c:pt idx="6">
                  <c:v>4</c:v>
                </c:pt>
                <c:pt idx="7">
                  <c:v>3</c:v>
                </c:pt>
                <c:pt idx="8">
                  <c:v>7</c:v>
                </c:pt>
                <c:pt idx="9">
                  <c:v>8</c:v>
                </c:pt>
                <c:pt idx="10">
                  <c:v>9</c:v>
                </c:pt>
                <c:pt idx="11">
                  <c:v>18</c:v>
                </c:pt>
                <c:pt idx="12">
                  <c:v>20</c:v>
                </c:pt>
                <c:pt idx="13">
                  <c:v>21</c:v>
                </c:pt>
                <c:pt idx="14">
                  <c:v>38</c:v>
                </c:pt>
                <c:pt idx="15">
                  <c:v>30</c:v>
                </c:pt>
                <c:pt idx="16">
                  <c:v>38</c:v>
                </c:pt>
                <c:pt idx="17">
                  <c:v>36</c:v>
                </c:pt>
                <c:pt idx="18">
                  <c:v>42</c:v>
                </c:pt>
                <c:pt idx="19">
                  <c:v>23</c:v>
                </c:pt>
                <c:pt idx="20">
                  <c:v>36</c:v>
                </c:pt>
                <c:pt idx="21">
                  <c:v>31</c:v>
                </c:pt>
                <c:pt idx="22">
                  <c:v>19</c:v>
                </c:pt>
                <c:pt idx="23">
                  <c:v>16</c:v>
                </c:pt>
                <c:pt idx="24">
                  <c:v>9</c:v>
                </c:pt>
                <c:pt idx="25">
                  <c:v>7</c:v>
                </c:pt>
                <c:pt idx="26">
                  <c:v>5</c:v>
                </c:pt>
                <c:pt idx="27">
                  <c:v>7</c:v>
                </c:pt>
                <c:pt idx="28">
                  <c:v>1</c:v>
                </c:pt>
                <c:pt idx="29">
                  <c:v>0</c:v>
                </c:pt>
                <c:pt idx="30">
                  <c:v>1</c:v>
                </c:pt>
                <c:pt idx="31">
                  <c:v>1</c:v>
                </c:pt>
                <c:pt idx="32">
                  <c:v>0</c:v>
                </c:pt>
                <c:pt idx="33">
                  <c:v>0</c:v>
                </c:pt>
                <c:pt idx="34">
                  <c:v>0</c:v>
                </c:pt>
                <c:pt idx="35">
                  <c:v>0</c:v>
                </c:pt>
                <c:pt idx="36">
                  <c:v>0</c:v>
                </c:pt>
                <c:pt idx="37">
                  <c:v>0</c:v>
                </c:pt>
                <c:pt idx="38">
                  <c:v>0</c:v>
                </c:pt>
                <c:pt idx="39">
                  <c:v>1</c:v>
                </c:pt>
                <c:pt idx="40">
                  <c:v>0</c:v>
                </c:pt>
              </c:numCache>
            </c:numRef>
          </c:val>
        </c:ser>
        <c:dLbls/>
        <c:gapWidth val="0"/>
        <c:overlap val="96"/>
        <c:axId val="97670656"/>
        <c:axId val="97672576"/>
      </c:barChart>
      <c:catAx>
        <c:axId val="97670656"/>
        <c:scaling>
          <c:orientation val="minMax"/>
        </c:scaling>
        <c:axPos val="b"/>
        <c:title>
          <c:tx>
            <c:rich>
              <a:bodyPr/>
              <a:lstStyle/>
              <a:p>
                <a:pPr>
                  <a:defRPr sz="1200"/>
                </a:pPr>
                <a:r>
                  <a:rPr lang="en-US" sz="1200" dirty="0"/>
                  <a:t>Mean</a:t>
                </a:r>
                <a:r>
                  <a:rPr lang="en-US" sz="1200" baseline="0" dirty="0"/>
                  <a:t> Beak Depth (mm)</a:t>
                </a:r>
                <a:endParaRPr lang="en-US" sz="1200" dirty="0"/>
              </a:p>
            </c:rich>
          </c:tx>
          <c:layout/>
        </c:title>
        <c:numFmt formatCode="General" sourceLinked="1"/>
        <c:tickLblPos val="nextTo"/>
        <c:txPr>
          <a:bodyPr/>
          <a:lstStyle/>
          <a:p>
            <a:pPr>
              <a:defRPr b="1"/>
            </a:pPr>
            <a:endParaRPr lang="en-US"/>
          </a:p>
        </c:txPr>
        <c:crossAx val="97672576"/>
        <c:crosses val="autoZero"/>
        <c:auto val="1"/>
        <c:lblAlgn val="ctr"/>
        <c:lblOffset val="100"/>
        <c:tickLblSkip val="5"/>
        <c:tickMarkSkip val="5"/>
      </c:catAx>
      <c:valAx>
        <c:axId val="97672576"/>
        <c:scaling>
          <c:orientation val="minMax"/>
          <c:max val="44"/>
        </c:scaling>
        <c:axPos val="l"/>
        <c:title>
          <c:tx>
            <c:rich>
              <a:bodyPr rot="-5400000" vert="horz"/>
              <a:lstStyle/>
              <a:p>
                <a:pPr>
                  <a:defRPr sz="1200"/>
                </a:pPr>
                <a:r>
                  <a:rPr lang="en-US" sz="1200" dirty="0"/>
                  <a:t>Number</a:t>
                </a:r>
                <a:r>
                  <a:rPr lang="en-US" sz="1200" baseline="0" dirty="0"/>
                  <a:t> of Finches</a:t>
                </a:r>
                <a:endParaRPr lang="en-US" sz="1200" dirty="0"/>
              </a:p>
            </c:rich>
          </c:tx>
          <c:layout/>
        </c:title>
        <c:numFmt formatCode="General" sourceLinked="1"/>
        <c:tickLblPos val="nextTo"/>
        <c:txPr>
          <a:bodyPr/>
          <a:lstStyle/>
          <a:p>
            <a:pPr>
              <a:defRPr b="1"/>
            </a:pPr>
            <a:endParaRPr lang="en-US"/>
          </a:p>
        </c:txPr>
        <c:crossAx val="97670656"/>
        <c:crossesAt val="1"/>
        <c:crossBetween val="between"/>
        <c:majorUnit val="4"/>
      </c:valAx>
      <c:spPr>
        <a:solidFill>
          <a:schemeClr val="accent1"/>
        </a:solidFill>
      </c:spPr>
    </c:plotArea>
    <c:plotVisOnly val="1"/>
    <c:dispBlanksAs val="gap"/>
  </c:chart>
  <c:spPr>
    <a:solidFill>
      <a:schemeClr val="accent1"/>
    </a:solidFill>
    <a:ln>
      <a:solidFill>
        <a:prstClr val="black"/>
      </a:solidFill>
    </a:ln>
  </c:spPr>
  <c:externalData r:id="rId1"/>
  <c:userShapes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chart>
    <c:plotArea>
      <c:layout/>
      <c:barChart>
        <c:barDir val="col"/>
        <c:grouping val="clustered"/>
        <c:ser>
          <c:idx val="1"/>
          <c:order val="0"/>
          <c:spPr>
            <a:ln>
              <a:noFill/>
            </a:ln>
          </c:spPr>
          <c:cat>
            <c:numRef>
              <c:f>Sheet1!$H$3:$H$43</c:f>
              <c:numCache>
                <c:formatCode>General</c:formatCode>
                <c:ptCount val="41"/>
                <c:pt idx="0">
                  <c:v>6</c:v>
                </c:pt>
                <c:pt idx="1">
                  <c:v>6.2</c:v>
                </c:pt>
                <c:pt idx="2">
                  <c:v>6.4</c:v>
                </c:pt>
                <c:pt idx="3">
                  <c:v>6.6</c:v>
                </c:pt>
                <c:pt idx="4">
                  <c:v>6.8</c:v>
                </c:pt>
                <c:pt idx="5">
                  <c:v>7</c:v>
                </c:pt>
                <c:pt idx="6">
                  <c:v>7.2</c:v>
                </c:pt>
                <c:pt idx="7">
                  <c:v>7.4</c:v>
                </c:pt>
                <c:pt idx="8">
                  <c:v>7.6</c:v>
                </c:pt>
                <c:pt idx="9">
                  <c:v>7.8</c:v>
                </c:pt>
                <c:pt idx="10">
                  <c:v>8</c:v>
                </c:pt>
                <c:pt idx="11">
                  <c:v>8.2000000000000011</c:v>
                </c:pt>
                <c:pt idx="12">
                  <c:v>8.4</c:v>
                </c:pt>
                <c:pt idx="13">
                  <c:v>8.6</c:v>
                </c:pt>
                <c:pt idx="14">
                  <c:v>8.8000000000000007</c:v>
                </c:pt>
                <c:pt idx="15">
                  <c:v>9</c:v>
                </c:pt>
                <c:pt idx="16">
                  <c:v>9.2000000000000011</c:v>
                </c:pt>
                <c:pt idx="17">
                  <c:v>9.4</c:v>
                </c:pt>
                <c:pt idx="18">
                  <c:v>9.6</c:v>
                </c:pt>
                <c:pt idx="19">
                  <c:v>9.8000000000000007</c:v>
                </c:pt>
                <c:pt idx="20">
                  <c:v>10</c:v>
                </c:pt>
                <c:pt idx="21">
                  <c:v>10.199999999999999</c:v>
                </c:pt>
                <c:pt idx="22">
                  <c:v>10.4</c:v>
                </c:pt>
                <c:pt idx="23">
                  <c:v>10.6</c:v>
                </c:pt>
                <c:pt idx="24">
                  <c:v>10.8</c:v>
                </c:pt>
                <c:pt idx="25">
                  <c:v>11</c:v>
                </c:pt>
                <c:pt idx="26">
                  <c:v>11.2</c:v>
                </c:pt>
                <c:pt idx="27">
                  <c:v>11.4</c:v>
                </c:pt>
                <c:pt idx="28">
                  <c:v>11.6</c:v>
                </c:pt>
                <c:pt idx="29">
                  <c:v>11.8</c:v>
                </c:pt>
                <c:pt idx="30">
                  <c:v>12</c:v>
                </c:pt>
                <c:pt idx="31">
                  <c:v>12.2</c:v>
                </c:pt>
                <c:pt idx="32">
                  <c:v>12.4</c:v>
                </c:pt>
                <c:pt idx="33">
                  <c:v>12.6</c:v>
                </c:pt>
                <c:pt idx="34">
                  <c:v>12.8</c:v>
                </c:pt>
                <c:pt idx="35">
                  <c:v>13</c:v>
                </c:pt>
                <c:pt idx="36">
                  <c:v>13.2</c:v>
                </c:pt>
                <c:pt idx="37">
                  <c:v>13.4</c:v>
                </c:pt>
                <c:pt idx="38">
                  <c:v>13.6</c:v>
                </c:pt>
                <c:pt idx="39">
                  <c:v>13.8</c:v>
                </c:pt>
                <c:pt idx="40">
                  <c:v>14</c:v>
                </c:pt>
              </c:numCache>
            </c:numRef>
          </c:cat>
          <c:val>
            <c:numRef>
              <c:f>Sheet1!$A$3:$A$43</c:f>
              <c:numCache>
                <c:formatCode>General</c:formatCode>
                <c:ptCount val="41"/>
                <c:pt idx="0">
                  <c:v>0</c:v>
                </c:pt>
                <c:pt idx="1">
                  <c:v>2</c:v>
                </c:pt>
                <c:pt idx="2">
                  <c:v>0</c:v>
                </c:pt>
                <c:pt idx="3">
                  <c:v>1</c:v>
                </c:pt>
                <c:pt idx="4">
                  <c:v>1</c:v>
                </c:pt>
                <c:pt idx="5">
                  <c:v>3</c:v>
                </c:pt>
                <c:pt idx="6">
                  <c:v>1</c:v>
                </c:pt>
                <c:pt idx="7">
                  <c:v>4</c:v>
                </c:pt>
                <c:pt idx="8">
                  <c:v>5</c:v>
                </c:pt>
                <c:pt idx="9">
                  <c:v>5</c:v>
                </c:pt>
                <c:pt idx="10">
                  <c:v>7</c:v>
                </c:pt>
                <c:pt idx="11">
                  <c:v>5</c:v>
                </c:pt>
                <c:pt idx="12">
                  <c:v>2</c:v>
                </c:pt>
                <c:pt idx="13">
                  <c:v>12</c:v>
                </c:pt>
                <c:pt idx="14">
                  <c:v>10</c:v>
                </c:pt>
                <c:pt idx="15">
                  <c:v>9</c:v>
                </c:pt>
                <c:pt idx="16">
                  <c:v>5</c:v>
                </c:pt>
                <c:pt idx="17">
                  <c:v>6</c:v>
                </c:pt>
                <c:pt idx="18">
                  <c:v>2</c:v>
                </c:pt>
                <c:pt idx="19">
                  <c:v>4</c:v>
                </c:pt>
                <c:pt idx="20">
                  <c:v>3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  <c:pt idx="24">
                  <c:v>0</c:v>
                </c:pt>
                <c:pt idx="25">
                  <c:v>0</c:v>
                </c:pt>
                <c:pt idx="26">
                  <c:v>0</c:v>
                </c:pt>
                <c:pt idx="27">
                  <c:v>3</c:v>
                </c:pt>
                <c:pt idx="28">
                  <c:v>0</c:v>
                </c:pt>
                <c:pt idx="29">
                  <c:v>0</c:v>
                </c:pt>
                <c:pt idx="30">
                  <c:v>0</c:v>
                </c:pt>
                <c:pt idx="31">
                  <c:v>2</c:v>
                </c:pt>
                <c:pt idx="32">
                  <c:v>0</c:v>
                </c:pt>
                <c:pt idx="33">
                  <c:v>0</c:v>
                </c:pt>
                <c:pt idx="34">
                  <c:v>1</c:v>
                </c:pt>
                <c:pt idx="35">
                  <c:v>0</c:v>
                </c:pt>
                <c:pt idx="36">
                  <c:v>0</c:v>
                </c:pt>
                <c:pt idx="37">
                  <c:v>0</c:v>
                </c:pt>
                <c:pt idx="38">
                  <c:v>0</c:v>
                </c:pt>
                <c:pt idx="39">
                  <c:v>0</c:v>
                </c:pt>
                <c:pt idx="40">
                  <c:v>0</c:v>
                </c:pt>
              </c:numCache>
            </c:numRef>
          </c:val>
        </c:ser>
        <c:dLbls/>
        <c:gapWidth val="0"/>
        <c:overlap val="96"/>
        <c:axId val="97853440"/>
        <c:axId val="97855360"/>
      </c:barChart>
      <c:catAx>
        <c:axId val="97853440"/>
        <c:scaling>
          <c:orientation val="minMax"/>
        </c:scaling>
        <c:axPos val="b"/>
        <c:title>
          <c:tx>
            <c:rich>
              <a:bodyPr/>
              <a:lstStyle/>
              <a:p>
                <a:pPr>
                  <a:defRPr sz="1200"/>
                </a:pPr>
                <a:r>
                  <a:rPr lang="en-US" sz="1200" dirty="0"/>
                  <a:t>Mean</a:t>
                </a:r>
                <a:r>
                  <a:rPr lang="en-US" sz="1200" baseline="0" dirty="0"/>
                  <a:t> Beak Depth (mm)</a:t>
                </a:r>
                <a:endParaRPr lang="en-US" sz="1200" dirty="0"/>
              </a:p>
            </c:rich>
          </c:tx>
          <c:layout/>
        </c:title>
        <c:numFmt formatCode="General" sourceLinked="1"/>
        <c:tickLblPos val="nextTo"/>
        <c:txPr>
          <a:bodyPr/>
          <a:lstStyle/>
          <a:p>
            <a:pPr>
              <a:defRPr b="1"/>
            </a:pPr>
            <a:endParaRPr lang="en-US"/>
          </a:p>
        </c:txPr>
        <c:crossAx val="97855360"/>
        <c:crosses val="autoZero"/>
        <c:auto val="1"/>
        <c:lblAlgn val="ctr"/>
        <c:lblOffset val="100"/>
        <c:tickLblSkip val="5"/>
        <c:tickMarkSkip val="5"/>
      </c:catAx>
      <c:valAx>
        <c:axId val="97855360"/>
        <c:scaling>
          <c:orientation val="minMax"/>
          <c:max val="12"/>
        </c:scaling>
        <c:axPos val="l"/>
        <c:title>
          <c:tx>
            <c:rich>
              <a:bodyPr rot="-5400000" vert="horz"/>
              <a:lstStyle/>
              <a:p>
                <a:pPr>
                  <a:defRPr sz="1200"/>
                </a:pPr>
                <a:r>
                  <a:rPr lang="en-US" sz="1200" dirty="0"/>
                  <a:t>Number</a:t>
                </a:r>
                <a:r>
                  <a:rPr lang="en-US" sz="1200" baseline="0" dirty="0"/>
                  <a:t> of Finches</a:t>
                </a:r>
                <a:endParaRPr lang="en-US" sz="1200" dirty="0"/>
              </a:p>
            </c:rich>
          </c:tx>
          <c:layout/>
        </c:title>
        <c:numFmt formatCode="General" sourceLinked="1"/>
        <c:tickLblPos val="nextTo"/>
        <c:txPr>
          <a:bodyPr/>
          <a:lstStyle/>
          <a:p>
            <a:pPr>
              <a:defRPr b="1"/>
            </a:pPr>
            <a:endParaRPr lang="en-US"/>
          </a:p>
        </c:txPr>
        <c:crossAx val="97853440"/>
        <c:crossesAt val="1"/>
        <c:crossBetween val="between"/>
        <c:majorUnit val="4"/>
      </c:valAx>
    </c:plotArea>
    <c:plotVisOnly val="1"/>
    <c:dispBlanksAs val="gap"/>
  </c:chart>
  <c:spPr>
    <a:solidFill>
      <a:schemeClr val="accent1"/>
    </a:solidFill>
    <a:ln>
      <a:solidFill>
        <a:schemeClr val="tx1"/>
      </a:solidFill>
    </a:ln>
  </c:spPr>
  <c:externalData r:id="rId1"/>
  <c:userShapes r:id="rId2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clrMapOvr bg1="lt1" tx1="dk1" bg2="lt2" tx2="dk2" accent1="accent1" accent2="accent2" accent3="accent3" accent4="accent4" accent5="accent5" accent6="accent6" hlink="hlink" folHlink="folHlink"/>
  <c:chart>
    <c:plotArea>
      <c:layout/>
      <c:barChart>
        <c:barDir val="col"/>
        <c:grouping val="clustered"/>
        <c:ser>
          <c:idx val="1"/>
          <c:order val="0"/>
          <c:spPr>
            <a:ln>
              <a:noFill/>
            </a:ln>
          </c:spPr>
          <c:cat>
            <c:numRef>
              <c:f>Sheet1!$H$3:$H$43</c:f>
              <c:numCache>
                <c:formatCode>General</c:formatCode>
                <c:ptCount val="41"/>
                <c:pt idx="0">
                  <c:v>6</c:v>
                </c:pt>
                <c:pt idx="1">
                  <c:v>6.2</c:v>
                </c:pt>
                <c:pt idx="2">
                  <c:v>6.4</c:v>
                </c:pt>
                <c:pt idx="3">
                  <c:v>6.6</c:v>
                </c:pt>
                <c:pt idx="4">
                  <c:v>6.8</c:v>
                </c:pt>
                <c:pt idx="5">
                  <c:v>7</c:v>
                </c:pt>
                <c:pt idx="6">
                  <c:v>7.2</c:v>
                </c:pt>
                <c:pt idx="7">
                  <c:v>7.4</c:v>
                </c:pt>
                <c:pt idx="8">
                  <c:v>7.6</c:v>
                </c:pt>
                <c:pt idx="9">
                  <c:v>7.8</c:v>
                </c:pt>
                <c:pt idx="10">
                  <c:v>8</c:v>
                </c:pt>
                <c:pt idx="11">
                  <c:v>8.2000000000000011</c:v>
                </c:pt>
                <c:pt idx="12">
                  <c:v>8.4</c:v>
                </c:pt>
                <c:pt idx="13">
                  <c:v>8.6</c:v>
                </c:pt>
                <c:pt idx="14">
                  <c:v>8.8000000000000007</c:v>
                </c:pt>
                <c:pt idx="15">
                  <c:v>9</c:v>
                </c:pt>
                <c:pt idx="16">
                  <c:v>9.2000000000000011</c:v>
                </c:pt>
                <c:pt idx="17">
                  <c:v>9.4</c:v>
                </c:pt>
                <c:pt idx="18">
                  <c:v>9.6</c:v>
                </c:pt>
                <c:pt idx="19">
                  <c:v>9.8000000000000007</c:v>
                </c:pt>
                <c:pt idx="20">
                  <c:v>10</c:v>
                </c:pt>
                <c:pt idx="21">
                  <c:v>10.199999999999999</c:v>
                </c:pt>
                <c:pt idx="22">
                  <c:v>10.4</c:v>
                </c:pt>
                <c:pt idx="23">
                  <c:v>10.6</c:v>
                </c:pt>
                <c:pt idx="24">
                  <c:v>10.8</c:v>
                </c:pt>
                <c:pt idx="25">
                  <c:v>11</c:v>
                </c:pt>
                <c:pt idx="26">
                  <c:v>11.2</c:v>
                </c:pt>
                <c:pt idx="27">
                  <c:v>11.4</c:v>
                </c:pt>
                <c:pt idx="28">
                  <c:v>11.6</c:v>
                </c:pt>
                <c:pt idx="29">
                  <c:v>11.8</c:v>
                </c:pt>
                <c:pt idx="30">
                  <c:v>12</c:v>
                </c:pt>
                <c:pt idx="31">
                  <c:v>12.2</c:v>
                </c:pt>
                <c:pt idx="32">
                  <c:v>12.4</c:v>
                </c:pt>
                <c:pt idx="33">
                  <c:v>12.6</c:v>
                </c:pt>
                <c:pt idx="34">
                  <c:v>12.8</c:v>
                </c:pt>
                <c:pt idx="35">
                  <c:v>13</c:v>
                </c:pt>
                <c:pt idx="36">
                  <c:v>13.2</c:v>
                </c:pt>
                <c:pt idx="37">
                  <c:v>13.4</c:v>
                </c:pt>
                <c:pt idx="38">
                  <c:v>13.6</c:v>
                </c:pt>
                <c:pt idx="39">
                  <c:v>13.8</c:v>
                </c:pt>
                <c:pt idx="40">
                  <c:v>14</c:v>
                </c:pt>
              </c:numCache>
            </c:numRef>
          </c:cat>
          <c:val>
            <c:numRef>
              <c:f>Sheet1!$G$3:$G$43</c:f>
              <c:numCache>
                <c:formatCode>General</c:formatCode>
                <c:ptCount val="41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1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2</c:v>
                </c:pt>
                <c:pt idx="9">
                  <c:v>0</c:v>
                </c:pt>
                <c:pt idx="10">
                  <c:v>1</c:v>
                </c:pt>
                <c:pt idx="11">
                  <c:v>1</c:v>
                </c:pt>
                <c:pt idx="12">
                  <c:v>3</c:v>
                </c:pt>
                <c:pt idx="13">
                  <c:v>1</c:v>
                </c:pt>
                <c:pt idx="14">
                  <c:v>4</c:v>
                </c:pt>
                <c:pt idx="15">
                  <c:v>5</c:v>
                </c:pt>
                <c:pt idx="16">
                  <c:v>5</c:v>
                </c:pt>
                <c:pt idx="17">
                  <c:v>7</c:v>
                </c:pt>
                <c:pt idx="18">
                  <c:v>5</c:v>
                </c:pt>
                <c:pt idx="19">
                  <c:v>2</c:v>
                </c:pt>
                <c:pt idx="20">
                  <c:v>12</c:v>
                </c:pt>
                <c:pt idx="21">
                  <c:v>10</c:v>
                </c:pt>
                <c:pt idx="22">
                  <c:v>9</c:v>
                </c:pt>
                <c:pt idx="23">
                  <c:v>5</c:v>
                </c:pt>
                <c:pt idx="24">
                  <c:v>6</c:v>
                </c:pt>
                <c:pt idx="25">
                  <c:v>2</c:v>
                </c:pt>
                <c:pt idx="26">
                  <c:v>4</c:v>
                </c:pt>
                <c:pt idx="27">
                  <c:v>3</c:v>
                </c:pt>
                <c:pt idx="28">
                  <c:v>0</c:v>
                </c:pt>
                <c:pt idx="29">
                  <c:v>0</c:v>
                </c:pt>
                <c:pt idx="30">
                  <c:v>0</c:v>
                </c:pt>
                <c:pt idx="31">
                  <c:v>0</c:v>
                </c:pt>
                <c:pt idx="32">
                  <c:v>0</c:v>
                </c:pt>
                <c:pt idx="33">
                  <c:v>0</c:v>
                </c:pt>
                <c:pt idx="34">
                  <c:v>0</c:v>
                </c:pt>
                <c:pt idx="35">
                  <c:v>0</c:v>
                </c:pt>
                <c:pt idx="36">
                  <c:v>0</c:v>
                </c:pt>
                <c:pt idx="37">
                  <c:v>0</c:v>
                </c:pt>
                <c:pt idx="38">
                  <c:v>0</c:v>
                </c:pt>
                <c:pt idx="39">
                  <c:v>0</c:v>
                </c:pt>
                <c:pt idx="40">
                  <c:v>0</c:v>
                </c:pt>
              </c:numCache>
            </c:numRef>
          </c:val>
        </c:ser>
        <c:dLbls/>
        <c:gapWidth val="0"/>
        <c:overlap val="96"/>
        <c:axId val="97897088"/>
        <c:axId val="97993472"/>
      </c:barChart>
      <c:catAx>
        <c:axId val="97897088"/>
        <c:scaling>
          <c:orientation val="minMax"/>
        </c:scaling>
        <c:axPos val="b"/>
        <c:title>
          <c:tx>
            <c:rich>
              <a:bodyPr/>
              <a:lstStyle/>
              <a:p>
                <a:pPr>
                  <a:defRPr sz="1200"/>
                </a:pPr>
                <a:r>
                  <a:rPr lang="en-US" sz="1200" dirty="0"/>
                  <a:t>Mean</a:t>
                </a:r>
                <a:r>
                  <a:rPr lang="en-US" sz="1200" baseline="0" dirty="0"/>
                  <a:t> Beak Depth (mm)</a:t>
                </a:r>
                <a:endParaRPr lang="en-US" sz="1200" dirty="0"/>
              </a:p>
            </c:rich>
          </c:tx>
          <c:layout/>
        </c:title>
        <c:numFmt formatCode="General" sourceLinked="1"/>
        <c:tickLblPos val="nextTo"/>
        <c:txPr>
          <a:bodyPr/>
          <a:lstStyle/>
          <a:p>
            <a:pPr>
              <a:defRPr b="1"/>
            </a:pPr>
            <a:endParaRPr lang="en-US"/>
          </a:p>
        </c:txPr>
        <c:crossAx val="97993472"/>
        <c:crosses val="autoZero"/>
        <c:auto val="1"/>
        <c:lblAlgn val="ctr"/>
        <c:lblOffset val="100"/>
        <c:tickLblSkip val="5"/>
        <c:tickMarkSkip val="5"/>
      </c:catAx>
      <c:valAx>
        <c:axId val="97993472"/>
        <c:scaling>
          <c:orientation val="minMax"/>
          <c:max val="12"/>
        </c:scaling>
        <c:axPos val="l"/>
        <c:title>
          <c:tx>
            <c:rich>
              <a:bodyPr rot="-5400000" vert="horz"/>
              <a:lstStyle/>
              <a:p>
                <a:pPr>
                  <a:defRPr sz="1200"/>
                </a:pPr>
                <a:r>
                  <a:rPr lang="en-US" sz="1200" dirty="0"/>
                  <a:t>Number</a:t>
                </a:r>
                <a:r>
                  <a:rPr lang="en-US" sz="1200" baseline="0" dirty="0"/>
                  <a:t> of Finches</a:t>
                </a:r>
                <a:endParaRPr lang="en-US" sz="1200" dirty="0"/>
              </a:p>
            </c:rich>
          </c:tx>
          <c:layout/>
        </c:title>
        <c:numFmt formatCode="General" sourceLinked="1"/>
        <c:tickLblPos val="nextTo"/>
        <c:txPr>
          <a:bodyPr/>
          <a:lstStyle/>
          <a:p>
            <a:pPr>
              <a:defRPr b="1"/>
            </a:pPr>
            <a:endParaRPr lang="en-US"/>
          </a:p>
        </c:txPr>
        <c:crossAx val="97897088"/>
        <c:crossesAt val="1"/>
        <c:crossBetween val="between"/>
        <c:majorUnit val="4"/>
      </c:valAx>
      <c:spPr>
        <a:ln>
          <a:noFill/>
        </a:ln>
      </c:spPr>
    </c:plotArea>
    <c:plotVisOnly val="1"/>
    <c:dispBlanksAs val="gap"/>
  </c:chart>
  <c:spPr>
    <a:solidFill>
      <a:srgbClr val="FFFF00"/>
    </a:solidFill>
    <a:ln>
      <a:solidFill>
        <a:prstClr val="black"/>
      </a:solidFill>
    </a:ln>
  </c:spPr>
  <c:externalData r:id="rId2"/>
  <c:userShapes r:id="rId3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clrMapOvr bg1="lt1" tx1="dk1" bg2="lt2" tx2="dk2" accent1="accent1" accent2="accent2" accent3="accent3" accent4="accent4" accent5="accent5" accent6="accent6" hlink="hlink" folHlink="folHlink"/>
  <c:chart>
    <c:plotArea>
      <c:layout/>
      <c:barChart>
        <c:barDir val="col"/>
        <c:grouping val="clustered"/>
        <c:ser>
          <c:idx val="1"/>
          <c:order val="0"/>
          <c:spPr>
            <a:ln>
              <a:noFill/>
            </a:ln>
          </c:spPr>
          <c:cat>
            <c:numRef>
              <c:f>Sheet1!$H$3:$H$43</c:f>
              <c:numCache>
                <c:formatCode>General</c:formatCode>
                <c:ptCount val="41"/>
                <c:pt idx="0">
                  <c:v>6</c:v>
                </c:pt>
                <c:pt idx="1">
                  <c:v>6.2</c:v>
                </c:pt>
                <c:pt idx="2">
                  <c:v>6.4</c:v>
                </c:pt>
                <c:pt idx="3">
                  <c:v>6.6</c:v>
                </c:pt>
                <c:pt idx="4">
                  <c:v>6.8</c:v>
                </c:pt>
                <c:pt idx="5">
                  <c:v>7</c:v>
                </c:pt>
                <c:pt idx="6">
                  <c:v>7.2</c:v>
                </c:pt>
                <c:pt idx="7">
                  <c:v>7.4</c:v>
                </c:pt>
                <c:pt idx="8">
                  <c:v>7.6</c:v>
                </c:pt>
                <c:pt idx="9">
                  <c:v>7.8</c:v>
                </c:pt>
                <c:pt idx="10">
                  <c:v>8</c:v>
                </c:pt>
                <c:pt idx="11">
                  <c:v>8.2000000000000011</c:v>
                </c:pt>
                <c:pt idx="12">
                  <c:v>8.4</c:v>
                </c:pt>
                <c:pt idx="13">
                  <c:v>8.6</c:v>
                </c:pt>
                <c:pt idx="14">
                  <c:v>8.8000000000000007</c:v>
                </c:pt>
                <c:pt idx="15">
                  <c:v>9</c:v>
                </c:pt>
                <c:pt idx="16">
                  <c:v>9.2000000000000011</c:v>
                </c:pt>
                <c:pt idx="17">
                  <c:v>9.4</c:v>
                </c:pt>
                <c:pt idx="18">
                  <c:v>9.6</c:v>
                </c:pt>
                <c:pt idx="19">
                  <c:v>9.8000000000000007</c:v>
                </c:pt>
                <c:pt idx="20">
                  <c:v>10</c:v>
                </c:pt>
                <c:pt idx="21">
                  <c:v>10.199999999999999</c:v>
                </c:pt>
                <c:pt idx="22">
                  <c:v>10.4</c:v>
                </c:pt>
                <c:pt idx="23">
                  <c:v>10.6</c:v>
                </c:pt>
                <c:pt idx="24">
                  <c:v>10.8</c:v>
                </c:pt>
                <c:pt idx="25">
                  <c:v>11</c:v>
                </c:pt>
                <c:pt idx="26">
                  <c:v>11.2</c:v>
                </c:pt>
                <c:pt idx="27">
                  <c:v>11.4</c:v>
                </c:pt>
                <c:pt idx="28">
                  <c:v>11.6</c:v>
                </c:pt>
                <c:pt idx="29">
                  <c:v>11.8</c:v>
                </c:pt>
                <c:pt idx="30">
                  <c:v>12</c:v>
                </c:pt>
                <c:pt idx="31">
                  <c:v>12.2</c:v>
                </c:pt>
                <c:pt idx="32">
                  <c:v>12.4</c:v>
                </c:pt>
                <c:pt idx="33">
                  <c:v>12.6</c:v>
                </c:pt>
                <c:pt idx="34">
                  <c:v>12.8</c:v>
                </c:pt>
                <c:pt idx="35">
                  <c:v>13</c:v>
                </c:pt>
                <c:pt idx="36">
                  <c:v>13.2</c:v>
                </c:pt>
                <c:pt idx="37">
                  <c:v>13.4</c:v>
                </c:pt>
                <c:pt idx="38">
                  <c:v>13.6</c:v>
                </c:pt>
                <c:pt idx="39">
                  <c:v>13.8</c:v>
                </c:pt>
                <c:pt idx="40">
                  <c:v>14</c:v>
                </c:pt>
              </c:numCache>
            </c:numRef>
          </c:cat>
          <c:val>
            <c:numRef>
              <c:f>Sheet1!$D$3:$D$43</c:f>
              <c:numCache>
                <c:formatCode>General</c:formatCode>
                <c:ptCount val="41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4</c:v>
                </c:pt>
                <c:pt idx="4">
                  <c:v>3</c:v>
                </c:pt>
                <c:pt idx="5">
                  <c:v>2</c:v>
                </c:pt>
                <c:pt idx="6">
                  <c:v>4</c:v>
                </c:pt>
                <c:pt idx="7">
                  <c:v>3</c:v>
                </c:pt>
                <c:pt idx="8">
                  <c:v>7</c:v>
                </c:pt>
                <c:pt idx="9">
                  <c:v>8</c:v>
                </c:pt>
                <c:pt idx="10">
                  <c:v>9</c:v>
                </c:pt>
                <c:pt idx="11">
                  <c:v>18</c:v>
                </c:pt>
                <c:pt idx="12">
                  <c:v>20</c:v>
                </c:pt>
                <c:pt idx="13">
                  <c:v>21</c:v>
                </c:pt>
                <c:pt idx="14">
                  <c:v>38</c:v>
                </c:pt>
                <c:pt idx="15">
                  <c:v>30</c:v>
                </c:pt>
                <c:pt idx="16">
                  <c:v>38</c:v>
                </c:pt>
                <c:pt idx="17">
                  <c:v>36</c:v>
                </c:pt>
                <c:pt idx="18">
                  <c:v>42</c:v>
                </c:pt>
                <c:pt idx="19">
                  <c:v>23</c:v>
                </c:pt>
                <c:pt idx="20">
                  <c:v>36</c:v>
                </c:pt>
                <c:pt idx="21">
                  <c:v>31</c:v>
                </c:pt>
                <c:pt idx="22">
                  <c:v>19</c:v>
                </c:pt>
                <c:pt idx="23">
                  <c:v>16</c:v>
                </c:pt>
                <c:pt idx="24">
                  <c:v>9</c:v>
                </c:pt>
                <c:pt idx="25">
                  <c:v>7</c:v>
                </c:pt>
                <c:pt idx="26">
                  <c:v>5</c:v>
                </c:pt>
                <c:pt idx="27">
                  <c:v>7</c:v>
                </c:pt>
                <c:pt idx="28">
                  <c:v>1</c:v>
                </c:pt>
                <c:pt idx="29">
                  <c:v>0</c:v>
                </c:pt>
                <c:pt idx="30">
                  <c:v>1</c:v>
                </c:pt>
                <c:pt idx="31">
                  <c:v>1</c:v>
                </c:pt>
                <c:pt idx="32">
                  <c:v>0</c:v>
                </c:pt>
                <c:pt idx="33">
                  <c:v>0</c:v>
                </c:pt>
                <c:pt idx="34">
                  <c:v>0</c:v>
                </c:pt>
                <c:pt idx="35">
                  <c:v>0</c:v>
                </c:pt>
                <c:pt idx="36">
                  <c:v>0</c:v>
                </c:pt>
                <c:pt idx="37">
                  <c:v>0</c:v>
                </c:pt>
                <c:pt idx="38">
                  <c:v>0</c:v>
                </c:pt>
                <c:pt idx="39">
                  <c:v>1</c:v>
                </c:pt>
                <c:pt idx="40">
                  <c:v>0</c:v>
                </c:pt>
              </c:numCache>
            </c:numRef>
          </c:val>
        </c:ser>
        <c:dLbls/>
        <c:gapWidth val="0"/>
        <c:overlap val="96"/>
        <c:axId val="98026624"/>
        <c:axId val="98028544"/>
      </c:barChart>
      <c:catAx>
        <c:axId val="98026624"/>
        <c:scaling>
          <c:orientation val="minMax"/>
        </c:scaling>
        <c:axPos val="b"/>
        <c:title>
          <c:tx>
            <c:rich>
              <a:bodyPr/>
              <a:lstStyle/>
              <a:p>
                <a:pPr>
                  <a:defRPr sz="1200"/>
                </a:pPr>
                <a:r>
                  <a:rPr lang="en-US" sz="1200" dirty="0"/>
                  <a:t>Mean</a:t>
                </a:r>
                <a:r>
                  <a:rPr lang="en-US" sz="1200" baseline="0" dirty="0"/>
                  <a:t> Beak Depth (mm)</a:t>
                </a:r>
                <a:endParaRPr lang="en-US" sz="1200" dirty="0"/>
              </a:p>
            </c:rich>
          </c:tx>
          <c:layout/>
        </c:title>
        <c:numFmt formatCode="General" sourceLinked="1"/>
        <c:tickLblPos val="nextTo"/>
        <c:txPr>
          <a:bodyPr/>
          <a:lstStyle/>
          <a:p>
            <a:pPr>
              <a:defRPr b="1"/>
            </a:pPr>
            <a:endParaRPr lang="en-US"/>
          </a:p>
        </c:txPr>
        <c:crossAx val="98028544"/>
        <c:crosses val="autoZero"/>
        <c:auto val="1"/>
        <c:lblAlgn val="ctr"/>
        <c:lblOffset val="100"/>
        <c:tickLblSkip val="5"/>
        <c:tickMarkSkip val="5"/>
      </c:catAx>
      <c:valAx>
        <c:axId val="98028544"/>
        <c:scaling>
          <c:orientation val="minMax"/>
          <c:max val="44"/>
        </c:scaling>
        <c:axPos val="l"/>
        <c:title>
          <c:tx>
            <c:rich>
              <a:bodyPr rot="-5400000" vert="horz"/>
              <a:lstStyle/>
              <a:p>
                <a:pPr>
                  <a:defRPr sz="1200"/>
                </a:pPr>
                <a:r>
                  <a:rPr lang="en-US" sz="1200" dirty="0"/>
                  <a:t>Number</a:t>
                </a:r>
                <a:r>
                  <a:rPr lang="en-US" sz="1200" baseline="0" dirty="0"/>
                  <a:t> of Finches</a:t>
                </a:r>
                <a:endParaRPr lang="en-US" sz="1200" dirty="0"/>
              </a:p>
            </c:rich>
          </c:tx>
          <c:layout/>
        </c:title>
        <c:numFmt formatCode="General" sourceLinked="1"/>
        <c:tickLblPos val="nextTo"/>
        <c:txPr>
          <a:bodyPr/>
          <a:lstStyle/>
          <a:p>
            <a:pPr>
              <a:defRPr b="1"/>
            </a:pPr>
            <a:endParaRPr lang="en-US"/>
          </a:p>
        </c:txPr>
        <c:crossAx val="98026624"/>
        <c:crossesAt val="1"/>
        <c:crossBetween val="between"/>
        <c:majorUnit val="4"/>
      </c:valAx>
      <c:spPr>
        <a:solidFill>
          <a:schemeClr val="accent1"/>
        </a:solidFill>
      </c:spPr>
    </c:plotArea>
    <c:plotVisOnly val="1"/>
    <c:dispBlanksAs val="gap"/>
  </c:chart>
  <c:spPr>
    <a:solidFill>
      <a:schemeClr val="accent1"/>
    </a:solidFill>
    <a:ln>
      <a:solidFill>
        <a:prstClr val="black"/>
      </a:solidFill>
    </a:ln>
  </c:spPr>
  <c:externalData r:id="rId2"/>
  <c:userShapes r:id="rId3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clrMapOvr bg1="lt1" tx1="dk1" bg2="lt2" tx2="dk2" accent1="accent1" accent2="accent2" accent3="accent3" accent4="accent4" accent5="accent5" accent6="accent6" hlink="hlink" folHlink="folHlink"/>
  <c:chart>
    <c:plotArea>
      <c:layout/>
      <c:barChart>
        <c:barDir val="col"/>
        <c:grouping val="clustered"/>
        <c:ser>
          <c:idx val="1"/>
          <c:order val="0"/>
          <c:spPr>
            <a:ln>
              <a:noFill/>
            </a:ln>
          </c:spPr>
          <c:cat>
            <c:numRef>
              <c:f>Sheet1!$H$3:$H$43</c:f>
              <c:numCache>
                <c:formatCode>General</c:formatCode>
                <c:ptCount val="41"/>
                <c:pt idx="0">
                  <c:v>6</c:v>
                </c:pt>
                <c:pt idx="1">
                  <c:v>6.2</c:v>
                </c:pt>
                <c:pt idx="2">
                  <c:v>6.4</c:v>
                </c:pt>
                <c:pt idx="3">
                  <c:v>6.6</c:v>
                </c:pt>
                <c:pt idx="4">
                  <c:v>6.8</c:v>
                </c:pt>
                <c:pt idx="5">
                  <c:v>7</c:v>
                </c:pt>
                <c:pt idx="6">
                  <c:v>7.2</c:v>
                </c:pt>
                <c:pt idx="7">
                  <c:v>7.4</c:v>
                </c:pt>
                <c:pt idx="8">
                  <c:v>7.6</c:v>
                </c:pt>
                <c:pt idx="9">
                  <c:v>7.8</c:v>
                </c:pt>
                <c:pt idx="10">
                  <c:v>8</c:v>
                </c:pt>
                <c:pt idx="11">
                  <c:v>8.2000000000000011</c:v>
                </c:pt>
                <c:pt idx="12">
                  <c:v>8.4</c:v>
                </c:pt>
                <c:pt idx="13">
                  <c:v>8.6</c:v>
                </c:pt>
                <c:pt idx="14">
                  <c:v>8.8000000000000007</c:v>
                </c:pt>
                <c:pt idx="15">
                  <c:v>9</c:v>
                </c:pt>
                <c:pt idx="16">
                  <c:v>9.2000000000000011</c:v>
                </c:pt>
                <c:pt idx="17">
                  <c:v>9.4</c:v>
                </c:pt>
                <c:pt idx="18">
                  <c:v>9.6</c:v>
                </c:pt>
                <c:pt idx="19">
                  <c:v>9.8000000000000007</c:v>
                </c:pt>
                <c:pt idx="20">
                  <c:v>10</c:v>
                </c:pt>
                <c:pt idx="21">
                  <c:v>10.199999999999999</c:v>
                </c:pt>
                <c:pt idx="22">
                  <c:v>10.4</c:v>
                </c:pt>
                <c:pt idx="23">
                  <c:v>10.6</c:v>
                </c:pt>
                <c:pt idx="24">
                  <c:v>10.8</c:v>
                </c:pt>
                <c:pt idx="25">
                  <c:v>11</c:v>
                </c:pt>
                <c:pt idx="26">
                  <c:v>11.2</c:v>
                </c:pt>
                <c:pt idx="27">
                  <c:v>11.4</c:v>
                </c:pt>
                <c:pt idx="28">
                  <c:v>11.6</c:v>
                </c:pt>
                <c:pt idx="29">
                  <c:v>11.8</c:v>
                </c:pt>
                <c:pt idx="30">
                  <c:v>12</c:v>
                </c:pt>
                <c:pt idx="31">
                  <c:v>12.2</c:v>
                </c:pt>
                <c:pt idx="32">
                  <c:v>12.4</c:v>
                </c:pt>
                <c:pt idx="33">
                  <c:v>12.6</c:v>
                </c:pt>
                <c:pt idx="34">
                  <c:v>12.8</c:v>
                </c:pt>
                <c:pt idx="35">
                  <c:v>13</c:v>
                </c:pt>
                <c:pt idx="36">
                  <c:v>13.2</c:v>
                </c:pt>
                <c:pt idx="37">
                  <c:v>13.4</c:v>
                </c:pt>
                <c:pt idx="38">
                  <c:v>13.6</c:v>
                </c:pt>
                <c:pt idx="39">
                  <c:v>13.8</c:v>
                </c:pt>
                <c:pt idx="40">
                  <c:v>14</c:v>
                </c:pt>
              </c:numCache>
            </c:numRef>
          </c:cat>
          <c:val>
            <c:numRef>
              <c:f>Sheet1!$A$3:$A$43</c:f>
              <c:numCache>
                <c:formatCode>General</c:formatCode>
                <c:ptCount val="41"/>
                <c:pt idx="0">
                  <c:v>0</c:v>
                </c:pt>
                <c:pt idx="1">
                  <c:v>2</c:v>
                </c:pt>
                <c:pt idx="2">
                  <c:v>0</c:v>
                </c:pt>
                <c:pt idx="3">
                  <c:v>1</c:v>
                </c:pt>
                <c:pt idx="4">
                  <c:v>1</c:v>
                </c:pt>
                <c:pt idx="5">
                  <c:v>3</c:v>
                </c:pt>
                <c:pt idx="6">
                  <c:v>1</c:v>
                </c:pt>
                <c:pt idx="7">
                  <c:v>4</c:v>
                </c:pt>
                <c:pt idx="8">
                  <c:v>5</c:v>
                </c:pt>
                <c:pt idx="9">
                  <c:v>5</c:v>
                </c:pt>
                <c:pt idx="10">
                  <c:v>7</c:v>
                </c:pt>
                <c:pt idx="11">
                  <c:v>5</c:v>
                </c:pt>
                <c:pt idx="12">
                  <c:v>2</c:v>
                </c:pt>
                <c:pt idx="13">
                  <c:v>12</c:v>
                </c:pt>
                <c:pt idx="14">
                  <c:v>10</c:v>
                </c:pt>
                <c:pt idx="15">
                  <c:v>9</c:v>
                </c:pt>
                <c:pt idx="16">
                  <c:v>5</c:v>
                </c:pt>
                <c:pt idx="17">
                  <c:v>6</c:v>
                </c:pt>
                <c:pt idx="18">
                  <c:v>2</c:v>
                </c:pt>
                <c:pt idx="19">
                  <c:v>4</c:v>
                </c:pt>
                <c:pt idx="20">
                  <c:v>3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  <c:pt idx="24">
                  <c:v>0</c:v>
                </c:pt>
                <c:pt idx="25">
                  <c:v>0</c:v>
                </c:pt>
                <c:pt idx="26">
                  <c:v>0</c:v>
                </c:pt>
                <c:pt idx="27">
                  <c:v>3</c:v>
                </c:pt>
                <c:pt idx="28">
                  <c:v>0</c:v>
                </c:pt>
                <c:pt idx="29">
                  <c:v>0</c:v>
                </c:pt>
                <c:pt idx="30">
                  <c:v>0</c:v>
                </c:pt>
                <c:pt idx="31">
                  <c:v>2</c:v>
                </c:pt>
                <c:pt idx="32">
                  <c:v>0</c:v>
                </c:pt>
                <c:pt idx="33">
                  <c:v>0</c:v>
                </c:pt>
                <c:pt idx="34">
                  <c:v>1</c:v>
                </c:pt>
                <c:pt idx="35">
                  <c:v>0</c:v>
                </c:pt>
                <c:pt idx="36">
                  <c:v>0</c:v>
                </c:pt>
                <c:pt idx="37">
                  <c:v>0</c:v>
                </c:pt>
                <c:pt idx="38">
                  <c:v>0</c:v>
                </c:pt>
                <c:pt idx="39">
                  <c:v>0</c:v>
                </c:pt>
                <c:pt idx="40">
                  <c:v>0</c:v>
                </c:pt>
              </c:numCache>
            </c:numRef>
          </c:val>
        </c:ser>
        <c:dLbls/>
        <c:gapWidth val="0"/>
        <c:overlap val="96"/>
        <c:axId val="98040448"/>
        <c:axId val="97961472"/>
      </c:barChart>
      <c:catAx>
        <c:axId val="98040448"/>
        <c:scaling>
          <c:orientation val="minMax"/>
        </c:scaling>
        <c:axPos val="b"/>
        <c:title>
          <c:tx>
            <c:rich>
              <a:bodyPr/>
              <a:lstStyle/>
              <a:p>
                <a:pPr>
                  <a:defRPr sz="1200"/>
                </a:pPr>
                <a:r>
                  <a:rPr lang="en-US" sz="1200" dirty="0"/>
                  <a:t>Mean</a:t>
                </a:r>
                <a:r>
                  <a:rPr lang="en-US" sz="1200" baseline="0" dirty="0"/>
                  <a:t> Beak Depth (mm)</a:t>
                </a:r>
                <a:endParaRPr lang="en-US" sz="1200" dirty="0"/>
              </a:p>
            </c:rich>
          </c:tx>
          <c:layout/>
        </c:title>
        <c:numFmt formatCode="General" sourceLinked="1"/>
        <c:tickLblPos val="nextTo"/>
        <c:txPr>
          <a:bodyPr/>
          <a:lstStyle/>
          <a:p>
            <a:pPr>
              <a:defRPr b="1"/>
            </a:pPr>
            <a:endParaRPr lang="en-US"/>
          </a:p>
        </c:txPr>
        <c:crossAx val="97961472"/>
        <c:crosses val="autoZero"/>
        <c:auto val="1"/>
        <c:lblAlgn val="ctr"/>
        <c:lblOffset val="100"/>
        <c:tickLblSkip val="5"/>
        <c:tickMarkSkip val="5"/>
      </c:catAx>
      <c:valAx>
        <c:axId val="97961472"/>
        <c:scaling>
          <c:orientation val="minMax"/>
          <c:max val="12"/>
        </c:scaling>
        <c:axPos val="l"/>
        <c:title>
          <c:tx>
            <c:rich>
              <a:bodyPr rot="-5400000" vert="horz"/>
              <a:lstStyle/>
              <a:p>
                <a:pPr>
                  <a:defRPr sz="1200"/>
                </a:pPr>
                <a:r>
                  <a:rPr lang="en-US" sz="1200" dirty="0"/>
                  <a:t>Number</a:t>
                </a:r>
                <a:r>
                  <a:rPr lang="en-US" sz="1200" baseline="0" dirty="0"/>
                  <a:t> of Finches</a:t>
                </a:r>
                <a:endParaRPr lang="en-US" sz="1200" dirty="0"/>
              </a:p>
            </c:rich>
          </c:tx>
          <c:layout/>
        </c:title>
        <c:numFmt formatCode="General" sourceLinked="1"/>
        <c:tickLblPos val="nextTo"/>
        <c:txPr>
          <a:bodyPr/>
          <a:lstStyle/>
          <a:p>
            <a:pPr>
              <a:defRPr b="1"/>
            </a:pPr>
            <a:endParaRPr lang="en-US"/>
          </a:p>
        </c:txPr>
        <c:crossAx val="98040448"/>
        <c:crossesAt val="1"/>
        <c:crossBetween val="between"/>
        <c:majorUnit val="4"/>
      </c:valAx>
    </c:plotArea>
    <c:plotVisOnly val="1"/>
    <c:dispBlanksAs val="gap"/>
  </c:chart>
  <c:spPr>
    <a:solidFill>
      <a:schemeClr val="accent1"/>
    </a:solidFill>
    <a:ln>
      <a:solidFill>
        <a:schemeClr val="tx1"/>
      </a:solidFill>
    </a:ln>
  </c:spPr>
  <c:externalData r:id="rId2"/>
  <c:userShapes r:id="rId3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0.55956</cdr:x>
      <cdr:y>0.64792</cdr:y>
    </cdr:from>
    <cdr:to>
      <cdr:x>0.57705</cdr:x>
      <cdr:y>0.68704</cdr:y>
    </cdr:to>
    <cdr:sp macro="" textlink="">
      <cdr:nvSpPr>
        <cdr:cNvPr id="2" name="Isosceles Triangle 1"/>
        <cdr:cNvSpPr/>
      </cdr:nvSpPr>
      <cdr:spPr>
        <a:xfrm xmlns:a="http://schemas.openxmlformats.org/drawingml/2006/main">
          <a:off x="2438401" y="1262062"/>
          <a:ext cx="76200" cy="76200"/>
        </a:xfrm>
        <a:prstGeom xmlns:a="http://schemas.openxmlformats.org/drawingml/2006/main" prst="triangle">
          <a:avLst/>
        </a:prstGeom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en-US" dirty="0"/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0.48962</cdr:x>
      <cdr:y>0.66504</cdr:y>
    </cdr:from>
    <cdr:to>
      <cdr:x>0.5071</cdr:x>
      <cdr:y>0.70416</cdr:y>
    </cdr:to>
    <cdr:sp macro="" textlink="">
      <cdr:nvSpPr>
        <cdr:cNvPr id="2" name="Isosceles Triangle 1"/>
        <cdr:cNvSpPr/>
      </cdr:nvSpPr>
      <cdr:spPr>
        <a:xfrm xmlns:a="http://schemas.openxmlformats.org/drawingml/2006/main">
          <a:off x="2133600" y="1295400"/>
          <a:ext cx="76200" cy="76200"/>
        </a:xfrm>
        <a:prstGeom xmlns:a="http://schemas.openxmlformats.org/drawingml/2006/main" prst="triangle">
          <a:avLst/>
        </a:prstGeom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en-US" dirty="0"/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0.40219</cdr:x>
      <cdr:y>0.66504</cdr:y>
    </cdr:from>
    <cdr:to>
      <cdr:x>0.41967</cdr:x>
      <cdr:y>0.70416</cdr:y>
    </cdr:to>
    <cdr:sp macro="" textlink="">
      <cdr:nvSpPr>
        <cdr:cNvPr id="2" name="Isosceles Triangle 1"/>
        <cdr:cNvSpPr/>
      </cdr:nvSpPr>
      <cdr:spPr>
        <a:xfrm xmlns:a="http://schemas.openxmlformats.org/drawingml/2006/main">
          <a:off x="1752600" y="1295400"/>
          <a:ext cx="76200" cy="76200"/>
        </a:xfrm>
        <a:prstGeom xmlns:a="http://schemas.openxmlformats.org/drawingml/2006/main" prst="triangle">
          <a:avLst/>
        </a:prstGeom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en-US" dirty="0"/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0.55956</cdr:x>
      <cdr:y>0.64792</cdr:y>
    </cdr:from>
    <cdr:to>
      <cdr:x>0.57705</cdr:x>
      <cdr:y>0.68704</cdr:y>
    </cdr:to>
    <cdr:sp macro="" textlink="">
      <cdr:nvSpPr>
        <cdr:cNvPr id="2" name="Isosceles Triangle 1"/>
        <cdr:cNvSpPr/>
      </cdr:nvSpPr>
      <cdr:spPr>
        <a:xfrm xmlns:a="http://schemas.openxmlformats.org/drawingml/2006/main">
          <a:off x="2438401" y="1262062"/>
          <a:ext cx="76200" cy="76200"/>
        </a:xfrm>
        <a:prstGeom xmlns:a="http://schemas.openxmlformats.org/drawingml/2006/main" prst="triangle">
          <a:avLst/>
        </a:prstGeom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en-US" dirty="0"/>
        </a:p>
      </cdr:txBody>
    </cdr:sp>
  </cdr:relSizeAnchor>
</c:userShapes>
</file>

<file path=ppt/drawings/drawing5.xml><?xml version="1.0" encoding="utf-8"?>
<c:userShapes xmlns:c="http://schemas.openxmlformats.org/drawingml/2006/chart">
  <cdr:relSizeAnchor xmlns:cdr="http://schemas.openxmlformats.org/drawingml/2006/chartDrawing">
    <cdr:from>
      <cdr:x>0.48962</cdr:x>
      <cdr:y>0.66504</cdr:y>
    </cdr:from>
    <cdr:to>
      <cdr:x>0.5071</cdr:x>
      <cdr:y>0.70416</cdr:y>
    </cdr:to>
    <cdr:sp macro="" textlink="">
      <cdr:nvSpPr>
        <cdr:cNvPr id="2" name="Isosceles Triangle 1"/>
        <cdr:cNvSpPr/>
      </cdr:nvSpPr>
      <cdr:spPr>
        <a:xfrm xmlns:a="http://schemas.openxmlformats.org/drawingml/2006/main">
          <a:off x="2133600" y="1295400"/>
          <a:ext cx="76200" cy="76200"/>
        </a:xfrm>
        <a:prstGeom xmlns:a="http://schemas.openxmlformats.org/drawingml/2006/main" prst="triangle">
          <a:avLst/>
        </a:prstGeom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en-US" dirty="0"/>
        </a:p>
      </cdr:txBody>
    </cdr:sp>
  </cdr:relSizeAnchor>
</c:userShapes>
</file>

<file path=ppt/drawings/drawing6.xml><?xml version="1.0" encoding="utf-8"?>
<c:userShapes xmlns:c="http://schemas.openxmlformats.org/drawingml/2006/chart">
  <cdr:relSizeAnchor xmlns:cdr="http://schemas.openxmlformats.org/drawingml/2006/chartDrawing">
    <cdr:from>
      <cdr:x>0.40219</cdr:x>
      <cdr:y>0.66504</cdr:y>
    </cdr:from>
    <cdr:to>
      <cdr:x>0.41967</cdr:x>
      <cdr:y>0.70416</cdr:y>
    </cdr:to>
    <cdr:sp macro="" textlink="">
      <cdr:nvSpPr>
        <cdr:cNvPr id="2" name="Isosceles Triangle 1"/>
        <cdr:cNvSpPr/>
      </cdr:nvSpPr>
      <cdr:spPr>
        <a:xfrm xmlns:a="http://schemas.openxmlformats.org/drawingml/2006/main">
          <a:off x="1752600" y="1295400"/>
          <a:ext cx="76200" cy="76200"/>
        </a:xfrm>
        <a:prstGeom xmlns:a="http://schemas.openxmlformats.org/drawingml/2006/main" prst="triangle">
          <a:avLst/>
        </a:prstGeom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en-US" dirty="0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20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760DA663-7066-4492-8ABA-DDE1FE029AAC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1683195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11" charset="0"/>
        <a:ea typeface="ＭＳ Ｐゴシック" pitchFamily="-111" charset="-128"/>
        <a:cs typeface="ＭＳ Ｐゴシック" pitchFamily="-111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11" charset="0"/>
        <a:ea typeface="ＭＳ Ｐゴシック" pitchFamily="-111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11" charset="0"/>
        <a:ea typeface="ＭＳ Ｐゴシック" pitchFamily="-111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11" charset="0"/>
        <a:ea typeface="ＭＳ Ｐゴシック" pitchFamily="-111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11" charset="0"/>
        <a:ea typeface="ＭＳ Ｐゴシック" pitchFamily="-111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1B7547E-066B-4888-84F6-AE76EAD64FD9}" type="slidenum">
              <a:rPr lang="en-US"/>
              <a:pPr/>
              <a:t>1</a:t>
            </a:fld>
            <a:endParaRPr lang="en-US" dirty="0"/>
          </a:p>
        </p:txBody>
      </p:sp>
      <p:sp>
        <p:nvSpPr>
          <p:cNvPr id="7170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1" name="Rectangle 1027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>
              <a:latin typeface="Arial" pitchFamily="34" charset="0"/>
              <a:ea typeface="ＭＳ Ｐゴシック" charset="-128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969704F-6D45-46FA-9E46-AA6D3DAF4819}" type="slidenum">
              <a:rPr lang="en-US"/>
              <a:pPr/>
              <a:t>2</a:t>
            </a:fld>
            <a:endParaRPr lang="en-US" dirty="0"/>
          </a:p>
        </p:txBody>
      </p:sp>
      <p:sp>
        <p:nvSpPr>
          <p:cNvPr id="4098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9" name="Rectangle 1027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>
              <a:latin typeface="Arial" pitchFamily="34" charset="0"/>
              <a:ea typeface="ＭＳ Ｐゴシック" charset="-128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 Box 1"/>
          <p:cNvSpPr txBox="1">
            <a:spLocks noChangeArrowheads="1"/>
          </p:cNvSpPr>
          <p:nvPr/>
        </p:nvSpPr>
        <p:spPr bwMode="auto">
          <a:xfrm>
            <a:off x="1400175" y="914400"/>
            <a:ext cx="4056063" cy="3135313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lIns="82058" tIns="41029" rIns="82058" bIns="41029" anchor="ctr"/>
          <a:lstStyle/>
          <a:p>
            <a:endParaRPr lang="en-US" dirty="0">
              <a:latin typeface="Calibri" pitchFamily="34" charset="0"/>
            </a:endParaRPr>
          </a:p>
        </p:txBody>
      </p:sp>
      <p:sp>
        <p:nvSpPr>
          <p:cNvPr id="10243" name="Text Box 2"/>
          <p:cNvSpPr>
            <a:spLocks noGrp="1" noChangeArrowheads="1"/>
          </p:cNvSpPr>
          <p:nvPr>
            <p:ph type="body"/>
          </p:nvPr>
        </p:nvSpPr>
        <p:spPr bwMode="auto">
          <a:xfrm>
            <a:off x="1046163" y="4352925"/>
            <a:ext cx="4770437" cy="3478213"/>
          </a:xfrm>
          <a:noFill/>
        </p:spPr>
        <p:txBody>
          <a:bodyPr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marL="76200" indent="-76200" eaLnBrk="1" hangingPunct="1">
              <a:lnSpc>
                <a:spcPct val="93000"/>
              </a:lnSpc>
              <a:spcBef>
                <a:spcPct val="0"/>
              </a:spcBef>
              <a:buSzPct val="45000"/>
              <a:tabLst>
                <a:tab pos="649288" algn="l"/>
                <a:tab pos="1298575" algn="l"/>
                <a:tab pos="1947863" algn="l"/>
                <a:tab pos="2597150" algn="l"/>
                <a:tab pos="3248025" algn="l"/>
                <a:tab pos="3897313" algn="l"/>
                <a:tab pos="4546600" algn="l"/>
              </a:tabLst>
            </a:pPr>
            <a:r>
              <a:rPr lang="en-GB" dirty="0" smtClean="0">
                <a:latin typeface="Arial" pitchFamily="34" charset="0"/>
                <a:ea typeface="msgothic" charset="0"/>
                <a:cs typeface="msgothic" charset="0"/>
              </a:rPr>
              <a:t>B. Rosemary Grant and spouse Peter Grant. Image courtesy of K. Thalia Grant.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1B7547E-066B-4888-84F6-AE76EAD64FD9}" type="slidenum">
              <a:rPr lang="en-US"/>
              <a:pPr/>
              <a:t>5</a:t>
            </a:fld>
            <a:endParaRPr lang="en-US" dirty="0"/>
          </a:p>
        </p:txBody>
      </p:sp>
      <p:sp>
        <p:nvSpPr>
          <p:cNvPr id="7170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1" name="Rectangle 1027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>
              <a:latin typeface="Arial" pitchFamily="34" charset="0"/>
              <a:ea typeface="ＭＳ Ｐゴシック" charset="-128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D891C6D-E3FF-414E-AE03-B2958CF52CA0}" type="slidenum">
              <a:rPr lang="en-US"/>
              <a:pPr/>
              <a:t>6</a:t>
            </a:fld>
            <a:endParaRPr lang="en-US" dirty="0"/>
          </a:p>
        </p:txBody>
      </p:sp>
      <p:sp>
        <p:nvSpPr>
          <p:cNvPr id="92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>
              <a:latin typeface="Arial" pitchFamily="34" charset="0"/>
              <a:ea typeface="ＭＳ Ｐゴシック" charset="-128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94BB987-B552-4F58-A7F9-F696B4ED9D55}" type="slidenum">
              <a:rPr lang="en-US"/>
              <a:pPr/>
              <a:t>10</a:t>
            </a:fld>
            <a:endParaRPr lang="en-US" dirty="0"/>
          </a:p>
        </p:txBody>
      </p:sp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>
              <a:latin typeface="Arial" pitchFamily="34" charset="0"/>
              <a:ea typeface="ＭＳ Ｐゴシック" charset="-128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0"/>
            <a:ext cx="2209800" cy="6705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52400" y="0"/>
            <a:ext cx="6477000" cy="6705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2400" y="1219200"/>
            <a:ext cx="4343400" cy="5486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19200"/>
            <a:ext cx="4343400" cy="5486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52400" y="0"/>
            <a:ext cx="88392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52400" y="1219200"/>
            <a:ext cx="8839200" cy="54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111" charset="0"/>
          <a:ea typeface="ＭＳ Ｐゴシック" pitchFamily="-111" charset="-128"/>
          <a:cs typeface="ＭＳ Ｐゴシック" pitchFamily="-111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111" charset="0"/>
          <a:ea typeface="ＭＳ Ｐゴシック" pitchFamily="-111" charset="-128"/>
          <a:cs typeface="ＭＳ Ｐゴシック" pitchFamily="-111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111" charset="0"/>
          <a:ea typeface="ＭＳ Ｐゴシック" pitchFamily="-111" charset="-128"/>
          <a:cs typeface="ＭＳ Ｐゴシック" pitchFamily="-111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111" charset="0"/>
          <a:ea typeface="ＭＳ Ｐゴシック" pitchFamily="-111" charset="-128"/>
          <a:cs typeface="ＭＳ Ｐゴシック" pitchFamily="-111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111" charset="0"/>
          <a:ea typeface="ＭＳ Ｐゴシック" pitchFamily="-111" charset="-128"/>
          <a:cs typeface="ＭＳ Ｐゴシック" pitchFamily="-111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111" charset="0"/>
          <a:ea typeface="ＭＳ Ｐゴシック" pitchFamily="-111" charset="-128"/>
          <a:cs typeface="ＭＳ Ｐゴシック" pitchFamily="-111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111" charset="0"/>
          <a:ea typeface="ＭＳ Ｐゴシック" pitchFamily="-111" charset="-128"/>
          <a:cs typeface="ＭＳ Ｐゴシック" pitchFamily="-111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111" charset="0"/>
          <a:ea typeface="ＭＳ Ｐゴシック" pitchFamily="-111" charset="-128"/>
          <a:cs typeface="ＭＳ Ｐゴシック" pitchFamily="-111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b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b="1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b="1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b="1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b="1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 b="1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 b="1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 b="1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 b="1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2743200"/>
            <a:ext cx="8839200" cy="762000"/>
          </a:xfrm>
        </p:spPr>
        <p:txBody>
          <a:bodyPr/>
          <a:lstStyle/>
          <a:p>
            <a:r>
              <a:rPr lang="en-US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Mechanisms of Evolution</a:t>
            </a:r>
            <a:endParaRPr lang="en-US" i="1" dirty="0" smtClean="0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5500203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Rectangle 1026"/>
          <p:cNvSpPr>
            <a:spLocks noGrp="1" noChangeArrowheads="1"/>
          </p:cNvSpPr>
          <p:nvPr>
            <p:ph type="title"/>
          </p:nvPr>
        </p:nvSpPr>
        <p:spPr>
          <a:xfrm>
            <a:off x="152400" y="104775"/>
            <a:ext cx="8839200" cy="733425"/>
          </a:xfrm>
        </p:spPr>
        <p:txBody>
          <a:bodyPr/>
          <a:lstStyle/>
          <a:p>
            <a:r>
              <a:rPr lang="en-US" sz="4800" i="1" dirty="0" smtClean="0">
                <a:solidFill>
                  <a:srgbClr val="FFFFF7"/>
                </a:solidFill>
                <a:latin typeface="Times New Roman"/>
                <a:cs typeface="Times New Roman"/>
              </a:rPr>
              <a:t>Geospiza fortis</a:t>
            </a:r>
            <a:r>
              <a:rPr lang="en-US" sz="4800" dirty="0" smtClean="0">
                <a:solidFill>
                  <a:srgbClr val="FFFFF7"/>
                </a:solidFill>
                <a:latin typeface="Times New Roman"/>
                <a:cs typeface="Times New Roman"/>
              </a:rPr>
              <a:t>: Offspring</a:t>
            </a:r>
          </a:p>
        </p:txBody>
      </p:sp>
      <p:sp>
        <p:nvSpPr>
          <p:cNvPr id="2" name="Rectangle 1"/>
          <p:cNvSpPr/>
          <p:nvPr/>
        </p:nvSpPr>
        <p:spPr>
          <a:xfrm>
            <a:off x="152400" y="1026617"/>
            <a:ext cx="4038600" cy="41549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solidFill>
                  <a:srgbClr val="FFFFF7"/>
                </a:solidFill>
                <a:latin typeface="Times New Roman"/>
                <a:cs typeface="Times New Roman"/>
              </a:rPr>
              <a:t>Given, genetic </a:t>
            </a:r>
            <a:r>
              <a:rPr lang="en-US" dirty="0">
                <a:solidFill>
                  <a:srgbClr val="FFFFF7"/>
                </a:solidFill>
                <a:latin typeface="Times New Roman"/>
                <a:cs typeface="Times New Roman"/>
              </a:rPr>
              <a:t>traits (e.g., </a:t>
            </a:r>
            <a:r>
              <a:rPr lang="en-US" dirty="0" smtClean="0">
                <a:solidFill>
                  <a:srgbClr val="FFFFF7"/>
                </a:solidFill>
                <a:latin typeface="Times New Roman"/>
                <a:cs typeface="Times New Roman"/>
              </a:rPr>
              <a:t>in this case - beak </a:t>
            </a:r>
            <a:r>
              <a:rPr lang="en-US" dirty="0">
                <a:solidFill>
                  <a:srgbClr val="FFFFF7"/>
                </a:solidFill>
                <a:latin typeface="Times New Roman"/>
                <a:cs typeface="Times New Roman"/>
              </a:rPr>
              <a:t>depth) are </a:t>
            </a:r>
            <a:r>
              <a:rPr lang="en-US" i="1" dirty="0">
                <a:solidFill>
                  <a:srgbClr val="FFFFF7"/>
                </a:solidFill>
                <a:latin typeface="Times New Roman"/>
                <a:cs typeface="Times New Roman"/>
              </a:rPr>
              <a:t>heritable</a:t>
            </a:r>
          </a:p>
          <a:p>
            <a:r>
              <a:rPr lang="en-US" dirty="0" smtClean="0">
                <a:solidFill>
                  <a:srgbClr val="FFFFF7"/>
                </a:solidFill>
                <a:latin typeface="Times New Roman"/>
                <a:cs typeface="Times New Roman"/>
              </a:rPr>
              <a:t>(i.e</a:t>
            </a:r>
            <a:r>
              <a:rPr lang="en-US" dirty="0">
                <a:solidFill>
                  <a:srgbClr val="FFFFF7"/>
                </a:solidFill>
                <a:latin typeface="Times New Roman"/>
                <a:cs typeface="Times New Roman"/>
              </a:rPr>
              <a:t>. can be passed from generation to </a:t>
            </a:r>
            <a:r>
              <a:rPr lang="en-US" dirty="0" smtClean="0">
                <a:solidFill>
                  <a:srgbClr val="FFFFF7"/>
                </a:solidFill>
                <a:latin typeface="Times New Roman"/>
                <a:cs typeface="Times New Roman"/>
              </a:rPr>
              <a:t>generation)</a:t>
            </a:r>
            <a:r>
              <a:rPr lang="en-US" dirty="0">
                <a:solidFill>
                  <a:srgbClr val="FFFFF7"/>
                </a:solidFill>
                <a:latin typeface="Times New Roman"/>
                <a:cs typeface="Times New Roman"/>
              </a:rPr>
              <a:t>:</a:t>
            </a:r>
            <a:endParaRPr lang="en-US" dirty="0" smtClean="0">
              <a:solidFill>
                <a:srgbClr val="FFFFF7"/>
              </a:solidFill>
              <a:latin typeface="Times New Roman"/>
              <a:cs typeface="Times New Roman"/>
            </a:endParaRPr>
          </a:p>
          <a:p>
            <a:pPr marL="457200" indent="-457200">
              <a:buAutoNum type="arabicParenBoth"/>
            </a:pPr>
            <a:r>
              <a:rPr lang="en-US" dirty="0" smtClean="0">
                <a:solidFill>
                  <a:srgbClr val="FFFFF7"/>
                </a:solidFill>
                <a:latin typeface="Times New Roman"/>
                <a:cs typeface="Times New Roman"/>
              </a:rPr>
              <a:t>describe any observed difference(s) in beak size of chicks born in 1976 versus 1978, and </a:t>
            </a:r>
          </a:p>
          <a:p>
            <a:r>
              <a:rPr lang="en-US" dirty="0" smtClean="0">
                <a:solidFill>
                  <a:srgbClr val="FFFFF7"/>
                </a:solidFill>
                <a:latin typeface="Times New Roman"/>
                <a:cs typeface="Times New Roman"/>
              </a:rPr>
              <a:t>(2) formulate a hypothesis to explain this difference.</a:t>
            </a:r>
            <a:endParaRPr lang="en-US" dirty="0">
              <a:solidFill>
                <a:srgbClr val="FFFFF7"/>
              </a:solidFill>
              <a:latin typeface="Times New Roman"/>
              <a:cs typeface="Times New Roman"/>
            </a:endParaRPr>
          </a:p>
        </p:txBody>
      </p:sp>
      <p:pic>
        <p:nvPicPr>
          <p:cNvPr id="5" name="Picture 1029" descr="03_F1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21811"/>
          <a:stretch>
            <a:fillRect/>
          </a:stretch>
        </p:blipFill>
        <p:spPr bwMode="auto">
          <a:xfrm>
            <a:off x="4267200" y="990600"/>
            <a:ext cx="4724400" cy="472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" y="533400"/>
            <a:ext cx="8534400" cy="4953000"/>
          </a:xfrm>
        </p:spPr>
        <p:txBody>
          <a:bodyPr/>
          <a:lstStyle/>
          <a:p>
            <a:pPr marL="0" indent="0">
              <a:buFontTx/>
              <a:buNone/>
              <a:defRPr/>
            </a:pPr>
            <a:r>
              <a:rPr lang="en-US" sz="3000" dirty="0" smtClean="0">
                <a:solidFill>
                  <a:schemeClr val="accent1"/>
                </a:solidFill>
                <a:latin typeface="Times New Roman" charset="0"/>
                <a:cs typeface="Times New Roman" charset="0"/>
              </a:rPr>
              <a:t>Goal(s):</a:t>
            </a:r>
          </a:p>
          <a:p>
            <a:pPr marL="0" indent="0">
              <a:buFontTx/>
              <a:buNone/>
              <a:defRPr/>
            </a:pPr>
            <a:r>
              <a:rPr lang="en-US" sz="2600" dirty="0">
                <a:solidFill>
                  <a:schemeClr val="accent1"/>
                </a:solidFill>
                <a:latin typeface="Times New Roman" charset="0"/>
                <a:cs typeface="Times New Roman" charset="0"/>
              </a:rPr>
              <a:t>	1</a:t>
            </a:r>
            <a:r>
              <a:rPr lang="en-US" sz="2600" dirty="0" smtClean="0">
                <a:solidFill>
                  <a:schemeClr val="accent1"/>
                </a:solidFill>
                <a:latin typeface="Times New Roman" charset="0"/>
                <a:cs typeface="Times New Roman" charset="0"/>
              </a:rPr>
              <a:t>) Understand the four mechanisms of evolution, 	how each causes evolution, how these mechanisms 	(potentially) interact to produce this change,</a:t>
            </a:r>
            <a:r>
              <a:rPr lang="en-US" sz="2600" dirty="0">
                <a:solidFill>
                  <a:schemeClr val="accent1"/>
                </a:solidFill>
                <a:latin typeface="Times New Roman" charset="0"/>
                <a:cs typeface="Times New Roman" charset="0"/>
              </a:rPr>
              <a:t> </a:t>
            </a:r>
            <a:r>
              <a:rPr lang="en-US" sz="2600" dirty="0" smtClean="0">
                <a:solidFill>
                  <a:schemeClr val="accent1"/>
                </a:solidFill>
                <a:latin typeface="Times New Roman" charset="0"/>
                <a:cs typeface="Times New Roman" charset="0"/>
              </a:rPr>
              <a:t>and 	why evolution is relevant to me.</a:t>
            </a:r>
          </a:p>
          <a:p>
            <a:pPr marL="57150" indent="0">
              <a:buFontTx/>
              <a:buNone/>
              <a:defRPr/>
            </a:pPr>
            <a:endParaRPr lang="en-US" sz="2600" dirty="0" smtClean="0">
              <a:solidFill>
                <a:schemeClr val="accent1"/>
              </a:solidFill>
              <a:latin typeface="Times New Roman" charset="0"/>
              <a:cs typeface="Times New Roman" charset="0"/>
            </a:endParaRPr>
          </a:p>
          <a:p>
            <a:pPr marL="57150" indent="0">
              <a:buFontTx/>
              <a:buNone/>
              <a:defRPr/>
            </a:pPr>
            <a:r>
              <a:rPr lang="en-US" sz="3000" dirty="0" smtClean="0">
                <a:solidFill>
                  <a:schemeClr val="accent1"/>
                </a:solidFill>
                <a:latin typeface="Times New Roman" charset="0"/>
                <a:cs typeface="Times New Roman" charset="0"/>
              </a:rPr>
              <a:t>Outcome(s):</a:t>
            </a:r>
          </a:p>
          <a:p>
            <a:pPr marL="57150" indent="0">
              <a:buFontTx/>
              <a:buNone/>
              <a:defRPr/>
            </a:pPr>
            <a:r>
              <a:rPr lang="en-US" sz="2600" dirty="0" smtClean="0">
                <a:solidFill>
                  <a:schemeClr val="accent1"/>
                </a:solidFill>
                <a:latin typeface="Times New Roman" charset="0"/>
                <a:cs typeface="Times New Roman" charset="0"/>
              </a:rPr>
              <a:t>	1) Analyze a dataset and propose a mechanism for 	evolution.</a:t>
            </a:r>
            <a:endParaRPr lang="en-US" sz="2600" dirty="0">
              <a:solidFill>
                <a:schemeClr val="accent1"/>
              </a:solidFill>
              <a:latin typeface="Times New Roman" charset="0"/>
              <a:cs typeface="Times New Roman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Picture 3" descr="cactusfinch.t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446088"/>
            <a:ext cx="4343400" cy="290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2" name="Picture 4" descr="lrg-billed(g.f.).t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81600" y="1008063"/>
            <a:ext cx="3200400" cy="5011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Picture 5" descr="small-billed(g.f).tif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7200" y="3548063"/>
            <a:ext cx="4376738" cy="292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76800" y="1396992"/>
            <a:ext cx="3680401" cy="496411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8" name="Rectangle 3"/>
          <p:cNvSpPr txBox="1">
            <a:spLocks noChangeArrowheads="1"/>
          </p:cNvSpPr>
          <p:nvPr/>
        </p:nvSpPr>
        <p:spPr>
          <a:xfrm>
            <a:off x="228600" y="609600"/>
            <a:ext cx="4648200" cy="1981200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b="1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b="1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b="1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 b="1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 b="1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 b="1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 b="1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r>
              <a:rPr lang="en-US" sz="2600" dirty="0" smtClean="0">
                <a:solidFill>
                  <a:srgbClr val="FFFFF7"/>
                </a:solidFill>
                <a:latin typeface="Times New Roman" pitchFamily="18" charset="0"/>
                <a:cs typeface="Times New Roman" pitchFamily="18" charset="0"/>
              </a:rPr>
              <a:t>Peter and Rosemary Grant have been studying finches in the Galapagos Islands since 1973.</a:t>
            </a:r>
          </a:p>
        </p:txBody>
      </p:sp>
      <p:pic>
        <p:nvPicPr>
          <p:cNvPr id="9" name="Picture 6" descr="03_F08a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38200" y="2503488"/>
            <a:ext cx="3594100" cy="38606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152400"/>
            <a:ext cx="8839200" cy="762000"/>
          </a:xfrm>
        </p:spPr>
        <p:txBody>
          <a:bodyPr/>
          <a:lstStyle/>
          <a:p>
            <a:r>
              <a:rPr lang="en-US" dirty="0" smtClean="0">
                <a:solidFill>
                  <a:srgbClr val="FFFFF7"/>
                </a:solidFill>
                <a:latin typeface="Times New Roman" pitchFamily="18" charset="0"/>
                <a:cs typeface="Times New Roman" pitchFamily="18" charset="0"/>
              </a:rPr>
              <a:t>Case Study: </a:t>
            </a:r>
            <a:r>
              <a:rPr lang="en-US" i="1" dirty="0" smtClean="0">
                <a:solidFill>
                  <a:srgbClr val="FFFFF7"/>
                </a:solidFill>
                <a:latin typeface="Times New Roman" pitchFamily="18" charset="0"/>
                <a:cs typeface="Times New Roman" pitchFamily="18" charset="0"/>
              </a:rPr>
              <a:t>Geospiza fortis </a:t>
            </a:r>
            <a:r>
              <a:rPr lang="en-US" dirty="0" smtClean="0">
                <a:solidFill>
                  <a:srgbClr val="FFFFF7"/>
                </a:solidFill>
                <a:latin typeface="Times New Roman" pitchFamily="18" charset="0"/>
                <a:cs typeface="Times New Roman" pitchFamily="18" charset="0"/>
              </a:rPr>
              <a:t>on Daphne Major</a:t>
            </a:r>
          </a:p>
        </p:txBody>
      </p:sp>
      <p:pic>
        <p:nvPicPr>
          <p:cNvPr id="6148" name="Picture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1000" y="4343400"/>
            <a:ext cx="3879523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9" name="Picture 5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3400" y="1316037"/>
            <a:ext cx="3541712" cy="2874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 descr="03_F08a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11700" y="1648333"/>
            <a:ext cx="3289300" cy="35332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4" name="Straight Arrow Connector 3"/>
          <p:cNvCxnSpPr/>
          <p:nvPr/>
        </p:nvCxnSpPr>
        <p:spPr bwMode="auto">
          <a:xfrm>
            <a:off x="4887473" y="1263384"/>
            <a:ext cx="1676400" cy="2688344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FF0040"/>
            </a:solidFill>
            <a:prstDash val="solid"/>
            <a:round/>
            <a:headEnd type="none" w="med" len="med"/>
            <a:tailEnd type="arrow"/>
          </a:ln>
          <a:effectLst/>
        </p:spPr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152400"/>
            <a:ext cx="8839200" cy="1066800"/>
          </a:xfrm>
        </p:spPr>
        <p:txBody>
          <a:bodyPr/>
          <a:lstStyle/>
          <a:p>
            <a:r>
              <a:rPr lang="en-US" sz="4000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Variation in beak depth in</a:t>
            </a:r>
            <a:r>
              <a:rPr lang="en-US" sz="4000" i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 Geospiza fortis</a:t>
            </a:r>
            <a:endParaRPr lang="en-US" sz="4000" dirty="0" smtClean="0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194" name="Rectangle 4"/>
          <p:cNvSpPr>
            <a:spLocks noChangeArrowheads="1"/>
          </p:cNvSpPr>
          <p:nvPr/>
        </p:nvSpPr>
        <p:spPr bwMode="auto">
          <a:xfrm>
            <a:off x="7326313" y="6318250"/>
            <a:ext cx="184150" cy="3968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en-US" sz="2000" dirty="0">
              <a:latin typeface="Times" charset="0"/>
            </a:endParaRPr>
          </a:p>
        </p:txBody>
      </p:sp>
      <p:pic>
        <p:nvPicPr>
          <p:cNvPr id="46085" name="Picture 5" descr="FG03_0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600" y="1325562"/>
            <a:ext cx="8686800" cy="538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1219200" y="1447800"/>
            <a:ext cx="75523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1976</a:t>
            </a:r>
            <a:endParaRPr lang="en-US" sz="20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152401"/>
            <a:ext cx="7772400" cy="838199"/>
          </a:xfrm>
        </p:spPr>
        <p:txBody>
          <a:bodyPr/>
          <a:lstStyle/>
          <a:p>
            <a:r>
              <a:rPr lang="en-US" dirty="0" smtClean="0">
                <a:solidFill>
                  <a:srgbClr val="FFFFF7"/>
                </a:solidFill>
                <a:latin typeface="Times New Roman"/>
                <a:cs typeface="Times New Roman"/>
              </a:rPr>
              <a:t>Information of Interest</a:t>
            </a:r>
            <a:endParaRPr lang="en-US" dirty="0">
              <a:solidFill>
                <a:srgbClr val="FFFFF7"/>
              </a:solidFill>
              <a:latin typeface="Times New Roman"/>
              <a:cs typeface="Times New Roman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" y="1295400"/>
            <a:ext cx="8686800" cy="4876800"/>
          </a:xfrm>
        </p:spPr>
        <p:txBody>
          <a:bodyPr>
            <a:normAutofit/>
          </a:bodyPr>
          <a:lstStyle/>
          <a:p>
            <a:pPr algn="l"/>
            <a:r>
              <a:rPr lang="en-US" sz="2800" dirty="0">
                <a:solidFill>
                  <a:srgbClr val="FFFFF7"/>
                </a:solidFill>
                <a:latin typeface="Times New Roman"/>
                <a:cs typeface="Times New Roman"/>
              </a:rPr>
              <a:t>1</a:t>
            </a:r>
            <a:r>
              <a:rPr lang="en-US" sz="2800" dirty="0" smtClean="0">
                <a:solidFill>
                  <a:srgbClr val="FFFFF7"/>
                </a:solidFill>
                <a:latin typeface="Times New Roman"/>
                <a:cs typeface="Times New Roman"/>
              </a:rPr>
              <a:t>. Beak size corresponds with a preference for seed size.</a:t>
            </a:r>
          </a:p>
          <a:p>
            <a:pPr algn="l"/>
            <a:r>
              <a:rPr lang="en-US" sz="2800" dirty="0" smtClean="0">
                <a:solidFill>
                  <a:srgbClr val="FFFFF7"/>
                </a:solidFill>
                <a:latin typeface="Times New Roman"/>
                <a:cs typeface="Times New Roman"/>
              </a:rPr>
              <a:t>	i.e. </a:t>
            </a:r>
            <a:r>
              <a:rPr lang="en-US" sz="2800" dirty="0">
                <a:solidFill>
                  <a:srgbClr val="FFFFF7"/>
                </a:solidFill>
                <a:latin typeface="Times New Roman"/>
                <a:cs typeface="Times New Roman"/>
              </a:rPr>
              <a:t>l</a:t>
            </a:r>
            <a:r>
              <a:rPr lang="en-US" sz="2800" dirty="0" smtClean="0">
                <a:solidFill>
                  <a:srgbClr val="FFFFF7"/>
                </a:solidFill>
                <a:latin typeface="Times New Roman"/>
                <a:cs typeface="Times New Roman"/>
              </a:rPr>
              <a:t>arge beak depth = large seeds, small beak = 	small seeds</a:t>
            </a:r>
          </a:p>
          <a:p>
            <a:pPr algn="l"/>
            <a:endParaRPr lang="en-US" sz="2800" dirty="0" smtClean="0">
              <a:solidFill>
                <a:srgbClr val="FFFFF7"/>
              </a:solidFill>
              <a:latin typeface="Times New Roman"/>
              <a:cs typeface="Times New Roman"/>
            </a:endParaRPr>
          </a:p>
          <a:p>
            <a:pPr algn="l"/>
            <a:r>
              <a:rPr lang="en-US" sz="2800" dirty="0">
                <a:solidFill>
                  <a:srgbClr val="FFFFF7"/>
                </a:solidFill>
                <a:latin typeface="Times New Roman"/>
                <a:cs typeface="Times New Roman"/>
              </a:rPr>
              <a:t>2</a:t>
            </a:r>
            <a:r>
              <a:rPr lang="en-US" sz="2800" dirty="0" smtClean="0">
                <a:solidFill>
                  <a:srgbClr val="FFFFF7"/>
                </a:solidFill>
                <a:latin typeface="Times New Roman"/>
                <a:cs typeface="Times New Roman"/>
              </a:rPr>
              <a:t>. A major drought occurred in 1977.</a:t>
            </a:r>
            <a:endParaRPr lang="en-US" sz="2800" dirty="0">
              <a:solidFill>
                <a:srgbClr val="FFFFF7"/>
              </a:solidFill>
              <a:latin typeface="Times New Roman"/>
              <a:cs typeface="Times New Roman"/>
            </a:endParaRPr>
          </a:p>
          <a:p>
            <a:pPr algn="l"/>
            <a:endParaRPr lang="en-US" sz="2800" dirty="0" smtClean="0">
              <a:solidFill>
                <a:srgbClr val="FFFFF7"/>
              </a:solidFill>
              <a:latin typeface="Times New Roman"/>
              <a:cs typeface="Times New Roman"/>
            </a:endParaRPr>
          </a:p>
          <a:p>
            <a:pPr algn="l"/>
            <a:r>
              <a:rPr lang="en-US" sz="2800" dirty="0">
                <a:solidFill>
                  <a:srgbClr val="FFFFF7"/>
                </a:solidFill>
                <a:latin typeface="Times New Roman"/>
                <a:cs typeface="Times New Roman"/>
              </a:rPr>
              <a:t>3</a:t>
            </a:r>
            <a:r>
              <a:rPr lang="en-US" sz="2800" dirty="0" smtClean="0">
                <a:solidFill>
                  <a:srgbClr val="FFFFF7"/>
                </a:solidFill>
                <a:latin typeface="Times New Roman"/>
                <a:cs typeface="Times New Roman"/>
              </a:rPr>
              <a:t>. The majority of the seeds </a:t>
            </a:r>
            <a:r>
              <a:rPr lang="en-US" sz="2800" i="1" dirty="0" smtClean="0">
                <a:solidFill>
                  <a:srgbClr val="FFFFF7"/>
                </a:solidFill>
                <a:latin typeface="Times New Roman"/>
                <a:cs typeface="Times New Roman"/>
              </a:rPr>
              <a:t>pre-drought</a:t>
            </a:r>
            <a:r>
              <a:rPr lang="en-US" sz="2800" dirty="0" smtClean="0">
                <a:solidFill>
                  <a:srgbClr val="FFFFF7"/>
                </a:solidFill>
                <a:latin typeface="Times New Roman"/>
                <a:cs typeface="Times New Roman"/>
              </a:rPr>
              <a:t> = medium seeds; </a:t>
            </a:r>
            <a:r>
              <a:rPr lang="en-US" sz="2800" i="1" dirty="0" smtClean="0">
                <a:solidFill>
                  <a:srgbClr val="FFFFF7"/>
                </a:solidFill>
                <a:latin typeface="Times New Roman"/>
                <a:cs typeface="Times New Roman"/>
              </a:rPr>
              <a:t>post-drought </a:t>
            </a:r>
            <a:r>
              <a:rPr lang="en-US" sz="2800" dirty="0" smtClean="0">
                <a:solidFill>
                  <a:srgbClr val="FFFFF7"/>
                </a:solidFill>
                <a:latin typeface="Times New Roman"/>
                <a:cs typeface="Times New Roman"/>
              </a:rPr>
              <a:t>= large seeds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hart 4"/>
          <p:cNvGraphicFramePr/>
          <p:nvPr>
            <p:extLst>
              <p:ext uri="{D42A27DB-BD31-4B8C-83A1-F6EECF244321}">
                <p14:modId xmlns:p14="http://schemas.microsoft.com/office/powerpoint/2010/main" xmlns="" val="3599807313"/>
              </p:ext>
            </p:extLst>
          </p:nvPr>
        </p:nvGraphicFramePr>
        <p:xfrm>
          <a:off x="4481513" y="4724400"/>
          <a:ext cx="4357687" cy="19478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Chart 5"/>
          <p:cNvGraphicFramePr/>
          <p:nvPr>
            <p:extLst>
              <p:ext uri="{D42A27DB-BD31-4B8C-83A1-F6EECF244321}">
                <p14:modId xmlns:p14="http://schemas.microsoft.com/office/powerpoint/2010/main" xmlns="" val="4053906831"/>
              </p:ext>
            </p:extLst>
          </p:nvPr>
        </p:nvGraphicFramePr>
        <p:xfrm>
          <a:off x="4481513" y="2438400"/>
          <a:ext cx="4357687" cy="19478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7" name="Chart 6"/>
          <p:cNvGraphicFramePr/>
          <p:nvPr>
            <p:extLst>
              <p:ext uri="{D42A27DB-BD31-4B8C-83A1-F6EECF244321}">
                <p14:modId xmlns:p14="http://schemas.microsoft.com/office/powerpoint/2010/main" xmlns="" val="2322406384"/>
              </p:ext>
            </p:extLst>
          </p:nvPr>
        </p:nvGraphicFramePr>
        <p:xfrm>
          <a:off x="4481513" y="228600"/>
          <a:ext cx="4357687" cy="19478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4052887" y="609600"/>
            <a:ext cx="5953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FFFFF7"/>
                </a:solidFill>
                <a:latin typeface="Times New Roman"/>
                <a:cs typeface="Times New Roman"/>
              </a:rPr>
              <a:t>1</a:t>
            </a:r>
            <a:r>
              <a:rPr lang="en-US" b="1" dirty="0" smtClean="0">
                <a:solidFill>
                  <a:srgbClr val="FFFFF7"/>
                </a:solidFill>
                <a:latin typeface="Times New Roman"/>
                <a:cs typeface="Times New Roman"/>
              </a:rPr>
              <a:t>.</a:t>
            </a:r>
            <a:endParaRPr lang="en-US" b="1" dirty="0">
              <a:solidFill>
                <a:srgbClr val="FFFFF7"/>
              </a:solidFill>
              <a:latin typeface="Times New Roman"/>
              <a:cs typeface="Times New Roman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052887" y="2678668"/>
            <a:ext cx="5953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FFFFF7"/>
                </a:solidFill>
                <a:latin typeface="Times New Roman"/>
                <a:cs typeface="Times New Roman"/>
              </a:rPr>
              <a:t>2</a:t>
            </a:r>
            <a:r>
              <a:rPr lang="en-US" b="1" dirty="0" smtClean="0">
                <a:solidFill>
                  <a:srgbClr val="FFFFF7"/>
                </a:solidFill>
                <a:latin typeface="Times New Roman"/>
                <a:cs typeface="Times New Roman"/>
              </a:rPr>
              <a:t>.</a:t>
            </a:r>
            <a:endParaRPr lang="en-US" b="1" dirty="0">
              <a:solidFill>
                <a:srgbClr val="FFFFF7"/>
              </a:solidFill>
              <a:latin typeface="Times New Roman"/>
              <a:cs typeface="Times New Roman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052887" y="4964668"/>
            <a:ext cx="5953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FFFFF7"/>
                </a:solidFill>
                <a:latin typeface="Times New Roman"/>
                <a:cs typeface="Times New Roman"/>
              </a:rPr>
              <a:t>3</a:t>
            </a:r>
            <a:r>
              <a:rPr lang="en-US" b="1" dirty="0" smtClean="0">
                <a:solidFill>
                  <a:srgbClr val="FFFFF7"/>
                </a:solidFill>
                <a:latin typeface="Times New Roman"/>
                <a:cs typeface="Times New Roman"/>
              </a:rPr>
              <a:t>.</a:t>
            </a:r>
            <a:endParaRPr lang="en-US" b="1" dirty="0">
              <a:solidFill>
                <a:srgbClr val="FFFFF7"/>
              </a:solidFill>
              <a:latin typeface="Times New Roman"/>
              <a:cs typeface="Times New Roman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52400" y="152400"/>
            <a:ext cx="3886200" cy="51090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dirty="0" smtClean="0">
                <a:solidFill>
                  <a:srgbClr val="FFFFF7"/>
                </a:solidFill>
                <a:latin typeface="Times New Roman"/>
                <a:cs typeface="Times New Roman"/>
              </a:rPr>
              <a:t>Given the information of interest and initial beak depth distribution:</a:t>
            </a:r>
          </a:p>
          <a:p>
            <a:endParaRPr lang="en-US" sz="2400" dirty="0" smtClean="0">
              <a:solidFill>
                <a:srgbClr val="FFFFF7"/>
              </a:solidFill>
              <a:latin typeface="Times New Roman"/>
              <a:cs typeface="Times New Roman"/>
            </a:endParaRPr>
          </a:p>
          <a:p>
            <a:r>
              <a:rPr lang="en-US" sz="3200" dirty="0" smtClean="0">
                <a:solidFill>
                  <a:srgbClr val="FFFFF7"/>
                </a:solidFill>
                <a:latin typeface="Times New Roman"/>
                <a:cs typeface="Times New Roman"/>
              </a:rPr>
              <a:t>Which of the following graphs best represents the beak size distribution of the population of </a:t>
            </a:r>
            <a:r>
              <a:rPr lang="en-US" sz="3200" b="1" dirty="0" smtClean="0">
                <a:solidFill>
                  <a:srgbClr val="FFFFF7"/>
                </a:solidFill>
                <a:latin typeface="Times New Roman"/>
                <a:cs typeface="Times New Roman"/>
              </a:rPr>
              <a:t>adults</a:t>
            </a:r>
            <a:r>
              <a:rPr lang="en-US" sz="3200" dirty="0" smtClean="0">
                <a:solidFill>
                  <a:srgbClr val="FFFFF7"/>
                </a:solidFill>
                <a:latin typeface="Times New Roman"/>
                <a:cs typeface="Times New Roman"/>
              </a:rPr>
              <a:t> in 1978 (after the drought)?</a:t>
            </a:r>
            <a:endParaRPr lang="en-US" sz="3200" dirty="0">
              <a:solidFill>
                <a:srgbClr val="FFFFF7"/>
              </a:solidFill>
              <a:latin typeface="Times New Roman"/>
              <a:cs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hart 4"/>
          <p:cNvGraphicFramePr/>
          <p:nvPr>
            <p:extLst>
              <p:ext uri="{D42A27DB-BD31-4B8C-83A1-F6EECF244321}">
                <p14:modId xmlns:p14="http://schemas.microsoft.com/office/powerpoint/2010/main" xmlns="" val="1843736353"/>
              </p:ext>
            </p:extLst>
          </p:nvPr>
        </p:nvGraphicFramePr>
        <p:xfrm>
          <a:off x="4481513" y="4724400"/>
          <a:ext cx="4357687" cy="19478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Chart 5"/>
          <p:cNvGraphicFramePr/>
          <p:nvPr>
            <p:extLst>
              <p:ext uri="{D42A27DB-BD31-4B8C-83A1-F6EECF244321}">
                <p14:modId xmlns:p14="http://schemas.microsoft.com/office/powerpoint/2010/main" xmlns="" val="1431897294"/>
              </p:ext>
            </p:extLst>
          </p:nvPr>
        </p:nvGraphicFramePr>
        <p:xfrm>
          <a:off x="4481513" y="2438400"/>
          <a:ext cx="4357687" cy="19478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7" name="Chart 6"/>
          <p:cNvGraphicFramePr/>
          <p:nvPr>
            <p:extLst>
              <p:ext uri="{D42A27DB-BD31-4B8C-83A1-F6EECF244321}">
                <p14:modId xmlns:p14="http://schemas.microsoft.com/office/powerpoint/2010/main" xmlns="" val="2273569594"/>
              </p:ext>
            </p:extLst>
          </p:nvPr>
        </p:nvGraphicFramePr>
        <p:xfrm>
          <a:off x="4481513" y="228600"/>
          <a:ext cx="4357687" cy="19478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4052887" y="609600"/>
            <a:ext cx="5953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FFFFF7"/>
                </a:solidFill>
                <a:latin typeface="Times New Roman"/>
                <a:cs typeface="Times New Roman"/>
              </a:rPr>
              <a:t>1</a:t>
            </a:r>
            <a:r>
              <a:rPr lang="en-US" b="1" dirty="0" smtClean="0">
                <a:solidFill>
                  <a:srgbClr val="FFFFF7"/>
                </a:solidFill>
                <a:latin typeface="Times New Roman"/>
                <a:cs typeface="Times New Roman"/>
              </a:rPr>
              <a:t>.</a:t>
            </a:r>
            <a:endParaRPr lang="en-US" b="1" dirty="0">
              <a:solidFill>
                <a:srgbClr val="FFFFF7"/>
              </a:solidFill>
              <a:latin typeface="Times New Roman"/>
              <a:cs typeface="Times New Roman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052887" y="2678668"/>
            <a:ext cx="5953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FFFFF7"/>
                </a:solidFill>
                <a:latin typeface="Times New Roman"/>
                <a:cs typeface="Times New Roman"/>
              </a:rPr>
              <a:t>2</a:t>
            </a:r>
            <a:r>
              <a:rPr lang="en-US" b="1" dirty="0" smtClean="0">
                <a:solidFill>
                  <a:srgbClr val="FFFFF7"/>
                </a:solidFill>
                <a:latin typeface="Times New Roman"/>
                <a:cs typeface="Times New Roman"/>
              </a:rPr>
              <a:t>.</a:t>
            </a:r>
            <a:endParaRPr lang="en-US" b="1" dirty="0">
              <a:solidFill>
                <a:srgbClr val="FFFFF7"/>
              </a:solidFill>
              <a:latin typeface="Times New Roman"/>
              <a:cs typeface="Times New Roman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052887" y="4964668"/>
            <a:ext cx="5953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FFFF00"/>
                </a:solidFill>
                <a:latin typeface="Times New Roman"/>
                <a:cs typeface="Times New Roman"/>
              </a:rPr>
              <a:t>3</a:t>
            </a:r>
            <a:r>
              <a:rPr lang="en-US" b="1" dirty="0" smtClean="0">
                <a:solidFill>
                  <a:srgbClr val="FFFF00"/>
                </a:solidFill>
                <a:latin typeface="Times New Roman"/>
                <a:cs typeface="Times New Roman"/>
              </a:rPr>
              <a:t>.</a:t>
            </a:r>
            <a:endParaRPr lang="en-US" b="1" dirty="0">
              <a:solidFill>
                <a:srgbClr val="FFFF00"/>
              </a:solidFill>
              <a:latin typeface="Times New Roman"/>
              <a:cs typeface="Times New Roman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52400" y="152400"/>
            <a:ext cx="3886200" cy="51090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dirty="0" smtClean="0">
                <a:solidFill>
                  <a:srgbClr val="FFFFF7"/>
                </a:solidFill>
                <a:latin typeface="Times New Roman"/>
                <a:cs typeface="Times New Roman"/>
              </a:rPr>
              <a:t>Given the information of interest and initial beak depth distribution:</a:t>
            </a:r>
          </a:p>
          <a:p>
            <a:endParaRPr lang="en-US" sz="2400" dirty="0" smtClean="0">
              <a:solidFill>
                <a:srgbClr val="FFFFF7"/>
              </a:solidFill>
              <a:latin typeface="Times New Roman"/>
              <a:cs typeface="Times New Roman"/>
            </a:endParaRPr>
          </a:p>
          <a:p>
            <a:r>
              <a:rPr lang="en-US" sz="3200" dirty="0" smtClean="0">
                <a:solidFill>
                  <a:srgbClr val="FFFF00"/>
                </a:solidFill>
                <a:latin typeface="Times New Roman"/>
                <a:cs typeface="Times New Roman"/>
              </a:rPr>
              <a:t>Which of the following graphs best represents the beak size distribution of the population of </a:t>
            </a:r>
            <a:r>
              <a:rPr lang="en-US" sz="3200" b="1" dirty="0" smtClean="0">
                <a:solidFill>
                  <a:srgbClr val="FFFF00"/>
                </a:solidFill>
                <a:latin typeface="Times New Roman"/>
                <a:cs typeface="Times New Roman"/>
              </a:rPr>
              <a:t>adults</a:t>
            </a:r>
            <a:r>
              <a:rPr lang="en-US" sz="3200" dirty="0" smtClean="0">
                <a:solidFill>
                  <a:srgbClr val="FFFF00"/>
                </a:solidFill>
                <a:latin typeface="Times New Roman"/>
                <a:cs typeface="Times New Roman"/>
              </a:rPr>
              <a:t> in 1978 (after the drought)?</a:t>
            </a:r>
            <a:endParaRPr lang="en-US" sz="3200" dirty="0">
              <a:solidFill>
                <a:srgbClr val="FFFF00"/>
              </a:solidFill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462325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Evolution">
  <a:themeElements>
    <a:clrScheme name="Evolution 5">
      <a:dk1>
        <a:srgbClr val="000000"/>
      </a:dk1>
      <a:lt1>
        <a:srgbClr val="FFFFD9"/>
      </a:lt1>
      <a:dk2>
        <a:srgbClr val="000000"/>
      </a:dk2>
      <a:lt2>
        <a:srgbClr val="777777"/>
      </a:lt2>
      <a:accent1>
        <a:srgbClr val="FFFFF7"/>
      </a:accent1>
      <a:accent2>
        <a:srgbClr val="33CCCC"/>
      </a:accent2>
      <a:accent3>
        <a:srgbClr val="FFFFE9"/>
      </a:accent3>
      <a:accent4>
        <a:srgbClr val="000000"/>
      </a:accent4>
      <a:accent5>
        <a:srgbClr val="FFFFFA"/>
      </a:accent5>
      <a:accent6>
        <a:srgbClr val="2DB9B9"/>
      </a:accent6>
      <a:hlink>
        <a:srgbClr val="FF5050"/>
      </a:hlink>
      <a:folHlink>
        <a:srgbClr val="FF9900"/>
      </a:folHlink>
    </a:clrScheme>
    <a:fontScheme name="Evolution">
      <a:majorFont>
        <a:latin typeface="Arial"/>
        <a:ea typeface="ＭＳ Ｐゴシック"/>
        <a:cs typeface="ＭＳ Ｐゴシック"/>
      </a:majorFont>
      <a:minorFont>
        <a:latin typeface="Arial"/>
        <a:ea typeface="ＭＳ Ｐゴシック"/>
        <a:cs typeface="ＭＳ Ｐ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pitchFamily="-111" charset="0"/>
            <a:ea typeface="ＭＳ Ｐゴシック" pitchFamily="-111" charset="-128"/>
            <a:cs typeface="ＭＳ Ｐゴシック" pitchFamily="-111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pitchFamily="-111" charset="0"/>
            <a:ea typeface="ＭＳ Ｐゴシック" pitchFamily="-111" charset="-128"/>
            <a:cs typeface="ＭＳ Ｐゴシック" pitchFamily="-111" charset="-128"/>
          </a:defRPr>
        </a:defPPr>
      </a:lstStyle>
    </a:lnDef>
  </a:objectDefaults>
  <a:extraClrSchemeLst>
    <a:extraClrScheme>
      <a:clrScheme name="Evolu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volu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volu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volu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volu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volu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volu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volu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volu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volu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volu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volu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Override1.xml><?xml version="1.0" encoding="utf-8"?>
<a:themeOverride xmlns:a="http://schemas.openxmlformats.org/drawingml/2006/main">
  <a:clrScheme name="Evolution 5">
    <a:dk1>
      <a:srgbClr val="000000"/>
    </a:dk1>
    <a:lt1>
      <a:srgbClr val="FFFFD9"/>
    </a:lt1>
    <a:dk2>
      <a:srgbClr val="000000"/>
    </a:dk2>
    <a:lt2>
      <a:srgbClr val="777777"/>
    </a:lt2>
    <a:accent1>
      <a:srgbClr val="FFFFF7"/>
    </a:accent1>
    <a:accent2>
      <a:srgbClr val="33CCCC"/>
    </a:accent2>
    <a:accent3>
      <a:srgbClr val="FFFFE9"/>
    </a:accent3>
    <a:accent4>
      <a:srgbClr val="000000"/>
    </a:accent4>
    <a:accent5>
      <a:srgbClr val="FFFFFA"/>
    </a:accent5>
    <a:accent6>
      <a:srgbClr val="2DB9B9"/>
    </a:accent6>
    <a:hlink>
      <a:srgbClr val="FF5050"/>
    </a:hlink>
    <a:folHlink>
      <a:srgbClr val="FF9900"/>
    </a:folHlink>
  </a:clrScheme>
  <a:fontScheme name="Evolution">
    <a:majorFont>
      <a:latin typeface="Arial"/>
      <a:ea typeface="ＭＳ Ｐゴシック"/>
      <a:cs typeface="ＭＳ Ｐゴシック"/>
    </a:majorFont>
    <a:minorFont>
      <a:latin typeface="Arial"/>
      <a:ea typeface="ＭＳ Ｐゴシック"/>
      <a:cs typeface="ＭＳ Ｐゴシック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Evolution 5">
    <a:dk1>
      <a:srgbClr val="000000"/>
    </a:dk1>
    <a:lt1>
      <a:srgbClr val="FFFFD9"/>
    </a:lt1>
    <a:dk2>
      <a:srgbClr val="000000"/>
    </a:dk2>
    <a:lt2>
      <a:srgbClr val="777777"/>
    </a:lt2>
    <a:accent1>
      <a:srgbClr val="FFFFF7"/>
    </a:accent1>
    <a:accent2>
      <a:srgbClr val="33CCCC"/>
    </a:accent2>
    <a:accent3>
      <a:srgbClr val="FFFFE9"/>
    </a:accent3>
    <a:accent4>
      <a:srgbClr val="000000"/>
    </a:accent4>
    <a:accent5>
      <a:srgbClr val="FFFFFA"/>
    </a:accent5>
    <a:accent6>
      <a:srgbClr val="2DB9B9"/>
    </a:accent6>
    <a:hlink>
      <a:srgbClr val="FF5050"/>
    </a:hlink>
    <a:folHlink>
      <a:srgbClr val="FF9900"/>
    </a:folHlink>
  </a:clrScheme>
  <a:fontScheme name="Evolution">
    <a:majorFont>
      <a:latin typeface="Arial"/>
      <a:ea typeface="ＭＳ Ｐゴシック"/>
      <a:cs typeface="ＭＳ Ｐゴシック"/>
    </a:majorFont>
    <a:minorFont>
      <a:latin typeface="Arial"/>
      <a:ea typeface="ＭＳ Ｐゴシック"/>
      <a:cs typeface="ＭＳ Ｐゴシック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Evolution 5">
    <a:dk1>
      <a:srgbClr val="000000"/>
    </a:dk1>
    <a:lt1>
      <a:srgbClr val="FFFFD9"/>
    </a:lt1>
    <a:dk2>
      <a:srgbClr val="000000"/>
    </a:dk2>
    <a:lt2>
      <a:srgbClr val="777777"/>
    </a:lt2>
    <a:accent1>
      <a:srgbClr val="FFFFF7"/>
    </a:accent1>
    <a:accent2>
      <a:srgbClr val="33CCCC"/>
    </a:accent2>
    <a:accent3>
      <a:srgbClr val="FFFFE9"/>
    </a:accent3>
    <a:accent4>
      <a:srgbClr val="000000"/>
    </a:accent4>
    <a:accent5>
      <a:srgbClr val="FFFFFA"/>
    </a:accent5>
    <a:accent6>
      <a:srgbClr val="2DB9B9"/>
    </a:accent6>
    <a:hlink>
      <a:srgbClr val="FF5050"/>
    </a:hlink>
    <a:folHlink>
      <a:srgbClr val="FF9900"/>
    </a:folHlink>
  </a:clrScheme>
  <a:fontScheme name="Evolution">
    <a:majorFont>
      <a:latin typeface="Arial"/>
      <a:ea typeface="ＭＳ Ｐゴシック"/>
      <a:cs typeface="ＭＳ Ｐゴシック"/>
    </a:majorFont>
    <a:minorFont>
      <a:latin typeface="Arial"/>
      <a:ea typeface="ＭＳ Ｐゴシック"/>
      <a:cs typeface="ＭＳ Ｐゴシック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Macintosh HD:Applications:Microsoft Office 2004:Templates:My Templates:Evolution.pot</Template>
  <TotalTime>3650</TotalTime>
  <Words>266</Words>
  <Application>Microsoft Office PowerPoint</Application>
  <PresentationFormat>On-screen Show (4:3)</PresentationFormat>
  <Paragraphs>52</Paragraphs>
  <Slides>10</Slides>
  <Notes>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Evolution</vt:lpstr>
      <vt:lpstr>Mechanisms of Evolution</vt:lpstr>
      <vt:lpstr>Slide 2</vt:lpstr>
      <vt:lpstr>Slide 3</vt:lpstr>
      <vt:lpstr>Slide 4</vt:lpstr>
      <vt:lpstr>Case Study: Geospiza fortis on Daphne Major</vt:lpstr>
      <vt:lpstr>Variation in beak depth in Geospiza fortis</vt:lpstr>
      <vt:lpstr>Information of Interest</vt:lpstr>
      <vt:lpstr>Slide 8</vt:lpstr>
      <vt:lpstr>Slide 9</vt:lpstr>
      <vt:lpstr>Geospiza fortis: Offspring</vt:lpstr>
    </vt:vector>
  </TitlesOfParts>
  <Company>Brent Burt User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Evolution Bio 370</dc:title>
  <dc:creator>Brent Burt User</dc:creator>
  <cp:lastModifiedBy>Neel, Jonathon</cp:lastModifiedBy>
  <cp:revision>418</cp:revision>
  <dcterms:created xsi:type="dcterms:W3CDTF">2011-09-20T19:21:41Z</dcterms:created>
  <dcterms:modified xsi:type="dcterms:W3CDTF">2012-06-07T19:46:32Z</dcterms:modified>
</cp:coreProperties>
</file>